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4"/>
  </p:sldMasterIdLst>
  <p:notesMasterIdLst>
    <p:notesMasterId r:id="rId32"/>
  </p:notesMasterIdLst>
  <p:handoutMasterIdLst>
    <p:handoutMasterId r:id="rId33"/>
  </p:handoutMasterIdLst>
  <p:sldIdLst>
    <p:sldId id="361" r:id="rId5"/>
    <p:sldId id="410" r:id="rId6"/>
    <p:sldId id="470" r:id="rId7"/>
    <p:sldId id="365" r:id="rId8"/>
    <p:sldId id="362" r:id="rId9"/>
    <p:sldId id="380" r:id="rId10"/>
    <p:sldId id="416" r:id="rId11"/>
    <p:sldId id="415" r:id="rId12"/>
    <p:sldId id="449" r:id="rId13"/>
    <p:sldId id="368" r:id="rId14"/>
    <p:sldId id="448" r:id="rId15"/>
    <p:sldId id="417" r:id="rId16"/>
    <p:sldId id="382" r:id="rId17"/>
    <p:sldId id="422" r:id="rId18"/>
    <p:sldId id="413" r:id="rId19"/>
    <p:sldId id="440" r:id="rId20"/>
    <p:sldId id="386" r:id="rId21"/>
    <p:sldId id="370" r:id="rId22"/>
    <p:sldId id="472" r:id="rId23"/>
    <p:sldId id="473" r:id="rId24"/>
    <p:sldId id="427" r:id="rId25"/>
    <p:sldId id="432" r:id="rId26"/>
    <p:sldId id="400" r:id="rId27"/>
    <p:sldId id="474" r:id="rId28"/>
    <p:sldId id="475" r:id="rId29"/>
    <p:sldId id="396" r:id="rId30"/>
    <p:sldId id="439" r:id="rId31"/>
  </p:sldIdLst>
  <p:sldSz cx="9144000" cy="6858000" type="screen4x3"/>
  <p:notesSz cx="7315200" cy="9601200"/>
  <p:custShowLst>
    <p:custShow name="Custom Show 1" id="0">
      <p:sldLst>
        <p:sld r:id="rId5"/>
        <p:sld r:id="rId6"/>
        <p:sld r:id="rId7"/>
        <p:sld r:id="rId8"/>
        <p:sld r:id="rId9"/>
        <p:sld r:id="rId10"/>
        <p:sld r:id="rId11"/>
        <p:sld r:id="rId12"/>
        <p:sld r:id="rId13"/>
        <p:sld r:id="rId14"/>
        <p:sld r:id="rId15"/>
        <p:sld r:id="rId16"/>
        <p:sld r:id="rId17"/>
        <p:sld r:id="rId18"/>
        <p:sld r:id="rId19"/>
        <p:sld r:id="rId20"/>
        <p:sld r:id="rId21"/>
        <p:sld r:id="rId22"/>
        <p:sld r:id="rId23"/>
        <p:sld r:id="rId24"/>
        <p:sld r:id="rId25"/>
        <p:sld r:id="rId26"/>
        <p:sld r:id="rId27"/>
        <p:sld r:id="rId28"/>
        <p:sld r:id="rId29"/>
        <p:sld r:id="rId30"/>
        <p:sld r:id="rId31"/>
      </p:sldLst>
    </p:custShow>
  </p:custShow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432">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ten Beyene" initials="M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CCCCFF"/>
    <a:srgbClr val="FFFF99"/>
    <a:srgbClr val="FFFF66"/>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4" autoAdjust="0"/>
    <p:restoredTop sz="94683" autoAdjust="0"/>
  </p:normalViewPr>
  <p:slideViewPr>
    <p:cSldViewPr>
      <p:cViewPr varScale="1">
        <p:scale>
          <a:sx n="150" d="100"/>
          <a:sy n="150" d="100"/>
        </p:scale>
        <p:origin x="3582" y="132"/>
      </p:cViewPr>
      <p:guideLst>
        <p:guide orient="horz" pos="2160"/>
        <p:guide pos="432"/>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2228"/>
    </p:cViewPr>
  </p:sorterViewPr>
  <p:notesViewPr>
    <p:cSldViewPr>
      <p:cViewPr varScale="1">
        <p:scale>
          <a:sx n="61" d="100"/>
          <a:sy n="61" d="100"/>
        </p:scale>
        <p:origin x="-1698" y="-4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2" y="1"/>
            <a:ext cx="3170238" cy="481013"/>
          </a:xfrm>
          <a:prstGeom prst="rect">
            <a:avLst/>
          </a:prstGeom>
          <a:noFill/>
          <a:ln>
            <a:noFill/>
          </a:ln>
          <a:effectLst/>
        </p:spPr>
        <p:txBody>
          <a:bodyPr vert="horz" wrap="square" lIns="96636" tIns="48318" rIns="96636" bIns="48318" numCol="1" anchor="t" anchorCtr="0" compatLnSpc="1">
            <a:prstTxWarp prst="textNoShape">
              <a:avLst/>
            </a:prstTxWarp>
          </a:bodyPr>
          <a:lstStyle>
            <a:lvl1pPr defTabSz="966617" eaLnBrk="0" hangingPunct="0">
              <a:defRPr sz="1200">
                <a:latin typeface="Times New Roman" pitchFamily="18" charset="0"/>
              </a:defRPr>
            </a:lvl1pPr>
          </a:lstStyle>
          <a:p>
            <a:pPr>
              <a:defRPr/>
            </a:pPr>
            <a:endParaRPr lang="en-US"/>
          </a:p>
        </p:txBody>
      </p:sp>
      <p:sp>
        <p:nvSpPr>
          <p:cNvPr id="20483" name="Rectangle 3"/>
          <p:cNvSpPr>
            <a:spLocks noGrp="1" noChangeArrowheads="1"/>
          </p:cNvSpPr>
          <p:nvPr>
            <p:ph type="dt" sz="quarter" idx="1"/>
          </p:nvPr>
        </p:nvSpPr>
        <p:spPr bwMode="auto">
          <a:xfrm>
            <a:off x="4144964" y="1"/>
            <a:ext cx="3170237" cy="481013"/>
          </a:xfrm>
          <a:prstGeom prst="rect">
            <a:avLst/>
          </a:prstGeom>
          <a:noFill/>
          <a:ln>
            <a:noFill/>
          </a:ln>
          <a:effectLst/>
        </p:spPr>
        <p:txBody>
          <a:bodyPr vert="horz" wrap="square" lIns="96636" tIns="48318" rIns="96636" bIns="48318" numCol="1" anchor="t" anchorCtr="0" compatLnSpc="1">
            <a:prstTxWarp prst="textNoShape">
              <a:avLst/>
            </a:prstTxWarp>
          </a:bodyPr>
          <a:lstStyle>
            <a:lvl1pPr algn="r" defTabSz="966617" eaLnBrk="0" hangingPunct="0">
              <a:defRPr sz="1200">
                <a:latin typeface="Times New Roman" pitchFamily="18" charset="0"/>
              </a:defRPr>
            </a:lvl1pPr>
          </a:lstStyle>
          <a:p>
            <a:pPr>
              <a:defRPr/>
            </a:pPr>
            <a:endParaRPr lang="en-US"/>
          </a:p>
        </p:txBody>
      </p:sp>
      <p:sp>
        <p:nvSpPr>
          <p:cNvPr id="20484" name="Rectangle 4"/>
          <p:cNvSpPr>
            <a:spLocks noGrp="1" noChangeArrowheads="1"/>
          </p:cNvSpPr>
          <p:nvPr>
            <p:ph type="ftr" sz="quarter" idx="2"/>
          </p:nvPr>
        </p:nvSpPr>
        <p:spPr bwMode="auto">
          <a:xfrm>
            <a:off x="2" y="9120188"/>
            <a:ext cx="3170238" cy="481012"/>
          </a:xfrm>
          <a:prstGeom prst="rect">
            <a:avLst/>
          </a:prstGeom>
          <a:noFill/>
          <a:ln>
            <a:noFill/>
          </a:ln>
          <a:effectLst/>
        </p:spPr>
        <p:txBody>
          <a:bodyPr vert="horz" wrap="square" lIns="96636" tIns="48318" rIns="96636" bIns="48318" numCol="1" anchor="b" anchorCtr="0" compatLnSpc="1">
            <a:prstTxWarp prst="textNoShape">
              <a:avLst/>
            </a:prstTxWarp>
          </a:bodyPr>
          <a:lstStyle>
            <a:lvl1pPr defTabSz="966617" eaLnBrk="0" hangingPunct="0">
              <a:defRPr sz="1200">
                <a:latin typeface="Times New Roman" pitchFamily="18" charset="0"/>
              </a:defRPr>
            </a:lvl1pPr>
          </a:lstStyle>
          <a:p>
            <a:pPr>
              <a:defRPr/>
            </a:pPr>
            <a:endParaRPr lang="en-US"/>
          </a:p>
        </p:txBody>
      </p:sp>
      <p:sp>
        <p:nvSpPr>
          <p:cNvPr id="20485" name="Rectangle 5"/>
          <p:cNvSpPr>
            <a:spLocks noGrp="1" noChangeArrowheads="1"/>
          </p:cNvSpPr>
          <p:nvPr>
            <p:ph type="sldNum" sz="quarter" idx="3"/>
          </p:nvPr>
        </p:nvSpPr>
        <p:spPr bwMode="auto">
          <a:xfrm>
            <a:off x="4144964" y="9120188"/>
            <a:ext cx="3170237" cy="481012"/>
          </a:xfrm>
          <a:prstGeom prst="rect">
            <a:avLst/>
          </a:prstGeom>
          <a:noFill/>
          <a:ln>
            <a:noFill/>
          </a:ln>
          <a:effectLst/>
        </p:spPr>
        <p:txBody>
          <a:bodyPr vert="horz" wrap="square" lIns="96636" tIns="48318" rIns="96636" bIns="48318" numCol="1" anchor="b" anchorCtr="0" compatLnSpc="1">
            <a:prstTxWarp prst="textNoShape">
              <a:avLst/>
            </a:prstTxWarp>
          </a:bodyPr>
          <a:lstStyle>
            <a:lvl1pPr algn="r" defTabSz="966617" eaLnBrk="0" hangingPunct="0">
              <a:defRPr sz="1200">
                <a:latin typeface="Times New Roman" pitchFamily="18" charset="0"/>
              </a:defRPr>
            </a:lvl1pPr>
          </a:lstStyle>
          <a:p>
            <a:pPr>
              <a:defRPr/>
            </a:pPr>
            <a:fld id="{3E15E1AD-3FE8-45A6-89A1-1A0E295EFA19}" type="slidenum">
              <a:rPr lang="en-US"/>
              <a:pPr>
                <a:defRPr/>
              </a:pPr>
              <a:t>‹#›</a:t>
            </a:fld>
            <a:endParaRPr lang="en-US"/>
          </a:p>
        </p:txBody>
      </p:sp>
    </p:spTree>
    <p:extLst>
      <p:ext uri="{BB962C8B-B14F-4D97-AF65-F5344CB8AC3E}">
        <p14:creationId xmlns:p14="http://schemas.microsoft.com/office/powerpoint/2010/main" val="23819379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 y="1"/>
            <a:ext cx="3170238" cy="481013"/>
          </a:xfrm>
          <a:prstGeom prst="rect">
            <a:avLst/>
          </a:prstGeom>
          <a:noFill/>
          <a:ln>
            <a:noFill/>
          </a:ln>
          <a:effectLst/>
        </p:spPr>
        <p:txBody>
          <a:bodyPr vert="horz" wrap="square" lIns="96636" tIns="48318" rIns="96636" bIns="48318" numCol="1" anchor="t" anchorCtr="0" compatLnSpc="1">
            <a:prstTxWarp prst="textNoShape">
              <a:avLst/>
            </a:prstTxWarp>
          </a:bodyPr>
          <a:lstStyle>
            <a:lvl1pPr defTabSz="966617" eaLnBrk="0" hangingPunct="0">
              <a:defRPr sz="1200">
                <a:latin typeface="Times New Roman" pitchFamily="18" charset="0"/>
              </a:defRPr>
            </a:lvl1pPr>
          </a:lstStyle>
          <a:p>
            <a:pPr>
              <a:defRPr/>
            </a:pPr>
            <a:endParaRPr lang="en-US"/>
          </a:p>
        </p:txBody>
      </p:sp>
      <p:sp>
        <p:nvSpPr>
          <p:cNvPr id="13315" name="Rectangle 3"/>
          <p:cNvSpPr>
            <a:spLocks noGrp="1" noRot="1" noChangeAspect="1" noChangeArrowheads="1"/>
          </p:cNvSpPr>
          <p:nvPr>
            <p:ph type="sldImg" idx="2"/>
          </p:nvPr>
        </p:nvSpPr>
        <p:spPr bwMode="auto">
          <a:xfrm>
            <a:off x="1258888" y="720725"/>
            <a:ext cx="4797425" cy="3598863"/>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976314" y="4560889"/>
            <a:ext cx="5362575" cy="4321175"/>
          </a:xfrm>
          <a:prstGeom prst="rect">
            <a:avLst/>
          </a:prstGeom>
          <a:noFill/>
          <a:ln>
            <a:noFill/>
          </a:ln>
          <a:effectLst/>
        </p:spPr>
        <p:txBody>
          <a:bodyPr vert="horz" wrap="square" lIns="96636" tIns="48318" rIns="96636" bIns="4831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3" name="Rectangle 5"/>
          <p:cNvSpPr>
            <a:spLocks noGrp="1" noChangeArrowheads="1"/>
          </p:cNvSpPr>
          <p:nvPr>
            <p:ph type="dt" idx="1"/>
          </p:nvPr>
        </p:nvSpPr>
        <p:spPr bwMode="auto">
          <a:xfrm>
            <a:off x="4144964" y="1"/>
            <a:ext cx="3170237" cy="481013"/>
          </a:xfrm>
          <a:prstGeom prst="rect">
            <a:avLst/>
          </a:prstGeom>
          <a:noFill/>
          <a:ln>
            <a:noFill/>
          </a:ln>
          <a:effectLst/>
        </p:spPr>
        <p:txBody>
          <a:bodyPr vert="horz" wrap="square" lIns="96636" tIns="48318" rIns="96636" bIns="48318" numCol="1" anchor="t" anchorCtr="0" compatLnSpc="1">
            <a:prstTxWarp prst="textNoShape">
              <a:avLst/>
            </a:prstTxWarp>
          </a:bodyPr>
          <a:lstStyle>
            <a:lvl1pPr algn="r" defTabSz="966617" eaLnBrk="0" hangingPunct="0">
              <a:defRPr sz="1200">
                <a:latin typeface="Times New Roman" pitchFamily="18" charset="0"/>
              </a:defRPr>
            </a:lvl1pPr>
          </a:lstStyle>
          <a:p>
            <a:pPr>
              <a:defRPr/>
            </a:pPr>
            <a:endParaRPr lang="en-US"/>
          </a:p>
        </p:txBody>
      </p:sp>
      <p:sp>
        <p:nvSpPr>
          <p:cNvPr id="2054" name="Rectangle 6"/>
          <p:cNvSpPr>
            <a:spLocks noGrp="1" noChangeArrowheads="1"/>
          </p:cNvSpPr>
          <p:nvPr>
            <p:ph type="ftr" sz="quarter" idx="4"/>
          </p:nvPr>
        </p:nvSpPr>
        <p:spPr bwMode="auto">
          <a:xfrm>
            <a:off x="2" y="9120188"/>
            <a:ext cx="3170238" cy="481012"/>
          </a:xfrm>
          <a:prstGeom prst="rect">
            <a:avLst/>
          </a:prstGeom>
          <a:noFill/>
          <a:ln>
            <a:noFill/>
          </a:ln>
          <a:effectLst/>
        </p:spPr>
        <p:txBody>
          <a:bodyPr vert="horz" wrap="square" lIns="96636" tIns="48318" rIns="96636" bIns="48318" numCol="1" anchor="b" anchorCtr="0" compatLnSpc="1">
            <a:prstTxWarp prst="textNoShape">
              <a:avLst/>
            </a:prstTxWarp>
          </a:bodyPr>
          <a:lstStyle>
            <a:lvl1pPr defTabSz="966617" eaLnBrk="0" hangingPunct="0">
              <a:defRPr sz="1200">
                <a:latin typeface="Times New Roman" pitchFamily="18" charset="0"/>
              </a:defRPr>
            </a:lvl1pPr>
          </a:lstStyle>
          <a:p>
            <a:pPr>
              <a:defRPr/>
            </a:pPr>
            <a:endParaRPr lang="en-US"/>
          </a:p>
        </p:txBody>
      </p:sp>
      <p:sp>
        <p:nvSpPr>
          <p:cNvPr id="2055" name="Rectangle 7"/>
          <p:cNvSpPr>
            <a:spLocks noGrp="1" noChangeArrowheads="1"/>
          </p:cNvSpPr>
          <p:nvPr>
            <p:ph type="sldNum" sz="quarter" idx="5"/>
          </p:nvPr>
        </p:nvSpPr>
        <p:spPr bwMode="auto">
          <a:xfrm>
            <a:off x="4144964" y="9120188"/>
            <a:ext cx="3170237" cy="481012"/>
          </a:xfrm>
          <a:prstGeom prst="rect">
            <a:avLst/>
          </a:prstGeom>
          <a:noFill/>
          <a:ln>
            <a:noFill/>
          </a:ln>
          <a:effectLst/>
        </p:spPr>
        <p:txBody>
          <a:bodyPr vert="horz" wrap="square" lIns="96636" tIns="48318" rIns="96636" bIns="48318" numCol="1" anchor="b" anchorCtr="0" compatLnSpc="1">
            <a:prstTxWarp prst="textNoShape">
              <a:avLst/>
            </a:prstTxWarp>
          </a:bodyPr>
          <a:lstStyle>
            <a:lvl1pPr algn="r" defTabSz="966617" eaLnBrk="0" hangingPunct="0">
              <a:defRPr sz="1200">
                <a:latin typeface="Times New Roman" pitchFamily="18" charset="0"/>
              </a:defRPr>
            </a:lvl1pPr>
          </a:lstStyle>
          <a:p>
            <a:pPr>
              <a:defRPr/>
            </a:pPr>
            <a:fld id="{82766A37-D6F6-44FC-9C4C-B24A858D4CB7}" type="slidenum">
              <a:rPr lang="en-US"/>
              <a:pPr>
                <a:defRPr/>
              </a:pPr>
              <a:t>‹#›</a:t>
            </a:fld>
            <a:endParaRPr lang="en-US"/>
          </a:p>
        </p:txBody>
      </p:sp>
    </p:spTree>
    <p:extLst>
      <p:ext uri="{BB962C8B-B14F-4D97-AF65-F5344CB8AC3E}">
        <p14:creationId xmlns:p14="http://schemas.microsoft.com/office/powerpoint/2010/main" val="37367293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miter lim="800000"/>
            <a:headEnd/>
            <a:tailEnd/>
          </a:ln>
        </p:spPr>
        <p:txBody>
          <a:bodyPr/>
          <a:lstStyle/>
          <a:p>
            <a:fld id="{D26099AC-721B-455F-A398-CED02E83CBB4}" type="slidenum">
              <a:rPr lang="en-US" smtClean="0"/>
              <a:pPr/>
              <a:t>1</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ln>
            <a:miter lim="800000"/>
            <a:headEnd/>
            <a:tailEnd/>
          </a:ln>
        </p:spPr>
        <p:txBody>
          <a:bodyPr/>
          <a:lstStyle/>
          <a:p>
            <a:fld id="{99136300-C46D-4FE4-A3F7-890F365E0DCF}" type="slidenum">
              <a:rPr lang="en-US" smtClean="0"/>
              <a:pPr/>
              <a:t>10</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2766A37-D6F6-44FC-9C4C-B24A858D4CB7}" type="slidenum">
              <a:rPr lang="en-US" smtClean="0"/>
              <a:pPr>
                <a:defRPr/>
              </a:pPr>
              <a:t>11</a:t>
            </a:fld>
            <a:endParaRPr lang="en-US"/>
          </a:p>
        </p:txBody>
      </p:sp>
    </p:spTree>
    <p:extLst>
      <p:ext uri="{BB962C8B-B14F-4D97-AF65-F5344CB8AC3E}">
        <p14:creationId xmlns:p14="http://schemas.microsoft.com/office/powerpoint/2010/main" val="23189858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miter lim="800000"/>
            <a:headEnd/>
            <a:tailEnd/>
          </a:ln>
        </p:spPr>
        <p:txBody>
          <a:bodyPr/>
          <a:lstStyle/>
          <a:p>
            <a:fld id="{A0D95354-280B-428C-8622-A41EDFD8A72E}" type="slidenum">
              <a:rPr lang="en-US" smtClean="0"/>
              <a:pPr/>
              <a:t>12</a:t>
            </a:fld>
            <a:endParaRPr 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71636100-FF07-4179-AE12-5D327E6819FD}" type="slidenum">
              <a:rPr lang="en-US" smtClean="0"/>
              <a:pPr/>
              <a:t>13</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miter lim="800000"/>
            <a:headEnd/>
            <a:tailEnd/>
          </a:ln>
        </p:spPr>
        <p:txBody>
          <a:bodyPr/>
          <a:lstStyle/>
          <a:p>
            <a:fld id="{ED155641-45DE-4DE7-B874-F8E7810B4BC8}" type="slidenum">
              <a:rPr lang="en-US" smtClean="0"/>
              <a:pPr/>
              <a:t>14</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B800CC7-BA96-4F55-91FE-2282C8E6222F}" type="slidenum">
              <a:rPr lang="en-US" smtClean="0"/>
              <a:pPr/>
              <a:t>15</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miter lim="800000"/>
            <a:headEnd/>
            <a:tailEnd/>
          </a:ln>
        </p:spPr>
        <p:txBody>
          <a:bodyPr/>
          <a:lstStyle/>
          <a:p>
            <a:fld id="{0347D28E-1DA2-4947-A08E-B8AB40876A98}" type="slidenum">
              <a:rPr lang="en-US" smtClean="0"/>
              <a:pPr/>
              <a:t>16</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miter lim="800000"/>
            <a:headEnd/>
            <a:tailEnd/>
          </a:ln>
        </p:spPr>
        <p:txBody>
          <a:bodyPr/>
          <a:lstStyle/>
          <a:p>
            <a:fld id="{DBC6F608-CCA2-4A5F-AF28-277E46D08478}" type="slidenum">
              <a:rPr lang="en-US" smtClean="0"/>
              <a:pPr/>
              <a:t>17</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ln>
            <a:miter lim="800000"/>
            <a:headEnd/>
            <a:tailEnd/>
          </a:ln>
        </p:spPr>
        <p:txBody>
          <a:bodyPr/>
          <a:lstStyle/>
          <a:p>
            <a:fld id="{CA599EA8-4426-4A37-ACE3-D1558768892E}" type="slidenum">
              <a:rPr lang="en-US" smtClean="0"/>
              <a:pPr/>
              <a:t>18</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82766A37-D6F6-44FC-9C4C-B24A858D4CB7}" type="slidenum">
              <a:rPr lang="en-US" smtClean="0"/>
              <a:pPr>
                <a:defRPr/>
              </a:pPr>
              <a:t>19</a:t>
            </a:fld>
            <a:endParaRPr lang="en-US"/>
          </a:p>
        </p:txBody>
      </p:sp>
    </p:spTree>
    <p:extLst>
      <p:ext uri="{BB962C8B-B14F-4D97-AF65-F5344CB8AC3E}">
        <p14:creationId xmlns:p14="http://schemas.microsoft.com/office/powerpoint/2010/main" val="1016302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a:ln>
            <a:miter lim="800000"/>
            <a:headEnd/>
            <a:tailEnd/>
          </a:ln>
        </p:spPr>
        <p:txBody>
          <a:bodyPr/>
          <a:lstStyle/>
          <a:p>
            <a:fld id="{7DAC31C7-E2DE-4D7B-BFF6-239648B509AB}" type="slidenum">
              <a:rPr lang="en-US" smtClean="0"/>
              <a:pPr/>
              <a:t>2</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82766A37-D6F6-44FC-9C4C-B24A858D4CB7}" type="slidenum">
              <a:rPr lang="en-US" smtClean="0"/>
              <a:pPr>
                <a:defRPr/>
              </a:pPr>
              <a:t>20</a:t>
            </a:fld>
            <a:endParaRPr lang="en-US"/>
          </a:p>
        </p:txBody>
      </p:sp>
    </p:spTree>
    <p:extLst>
      <p:ext uri="{BB962C8B-B14F-4D97-AF65-F5344CB8AC3E}">
        <p14:creationId xmlns:p14="http://schemas.microsoft.com/office/powerpoint/2010/main" val="36167568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a:ln>
            <a:miter lim="800000"/>
            <a:headEnd/>
            <a:tailEnd/>
          </a:ln>
        </p:spPr>
        <p:txBody>
          <a:bodyPr/>
          <a:lstStyle/>
          <a:p>
            <a:fld id="{2406C084-1874-47D0-9DCF-83E04F962912}" type="slidenum">
              <a:rPr lang="en-US" smtClean="0"/>
              <a:pPr/>
              <a:t>21</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a:ln>
            <a:miter lim="800000"/>
            <a:headEnd/>
            <a:tailEnd/>
          </a:ln>
        </p:spPr>
        <p:txBody>
          <a:bodyPr/>
          <a:lstStyle/>
          <a:p>
            <a:fld id="{AAE2EF91-52D8-44FC-8FB9-B70D2C62EA5F}" type="slidenum">
              <a:rPr lang="en-US" smtClean="0"/>
              <a:pPr/>
              <a:t>22</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7"/>
          <p:cNvSpPr>
            <a:spLocks noGrp="1" noChangeArrowheads="1"/>
          </p:cNvSpPr>
          <p:nvPr>
            <p:ph type="sldNum" sz="quarter" idx="5"/>
          </p:nvPr>
        </p:nvSpPr>
        <p:spPr>
          <a:noFill/>
          <a:ln>
            <a:miter lim="800000"/>
            <a:headEnd/>
            <a:tailEnd/>
          </a:ln>
        </p:spPr>
        <p:txBody>
          <a:bodyPr/>
          <a:lstStyle/>
          <a:p>
            <a:fld id="{9F3362D5-13B0-4A47-A5B3-DCD4AD68A701}" type="slidenum">
              <a:rPr lang="en-US" smtClean="0"/>
              <a:pPr/>
              <a:t>23</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2766A37-D6F6-44FC-9C4C-B24A858D4CB7}" type="slidenum">
              <a:rPr lang="en-US" smtClean="0"/>
              <a:pPr>
                <a:defRPr/>
              </a:pPr>
              <a:t>24</a:t>
            </a:fld>
            <a:endParaRPr lang="en-US"/>
          </a:p>
        </p:txBody>
      </p:sp>
    </p:spTree>
    <p:extLst>
      <p:ext uri="{BB962C8B-B14F-4D97-AF65-F5344CB8AC3E}">
        <p14:creationId xmlns:p14="http://schemas.microsoft.com/office/powerpoint/2010/main" val="38370471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2766A37-D6F6-44FC-9C4C-B24A858D4CB7}" type="slidenum">
              <a:rPr lang="en-US" smtClean="0"/>
              <a:pPr>
                <a:defRPr/>
              </a:pPr>
              <a:t>25</a:t>
            </a:fld>
            <a:endParaRPr lang="en-US"/>
          </a:p>
        </p:txBody>
      </p:sp>
    </p:spTree>
    <p:extLst>
      <p:ext uri="{BB962C8B-B14F-4D97-AF65-F5344CB8AC3E}">
        <p14:creationId xmlns:p14="http://schemas.microsoft.com/office/powerpoint/2010/main" val="36200250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a:spLocks noGrp="1" noChangeArrowheads="1"/>
          </p:cNvSpPr>
          <p:nvPr>
            <p:ph type="sldNum" sz="quarter" idx="5"/>
          </p:nvPr>
        </p:nvSpPr>
        <p:spPr>
          <a:noFill/>
          <a:ln>
            <a:miter lim="800000"/>
            <a:headEnd/>
            <a:tailEnd/>
          </a:ln>
        </p:spPr>
        <p:txBody>
          <a:bodyPr/>
          <a:lstStyle/>
          <a:p>
            <a:fld id="{C254982E-EC19-4A7C-8DF0-E26AEC309637}" type="slidenum">
              <a:rPr lang="en-US" smtClean="0"/>
              <a:pPr/>
              <a:t>26</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7"/>
          <p:cNvSpPr>
            <a:spLocks noGrp="1" noChangeArrowheads="1"/>
          </p:cNvSpPr>
          <p:nvPr>
            <p:ph type="sldNum" sz="quarter" idx="5"/>
          </p:nvPr>
        </p:nvSpPr>
        <p:spPr>
          <a:noFill/>
          <a:ln>
            <a:miter lim="800000"/>
            <a:headEnd/>
            <a:tailEnd/>
          </a:ln>
        </p:spPr>
        <p:txBody>
          <a:bodyPr/>
          <a:lstStyle/>
          <a:p>
            <a:fld id="{C3DC80C5-1326-4EB3-BD5B-B77500B97229}" type="slidenum">
              <a:rPr lang="en-US" smtClean="0"/>
              <a:pPr/>
              <a:t>27</a:t>
            </a:fld>
            <a:endParaRPr lang="en-US"/>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20% effort on a project, 50% effort towards instruction, 10% effort towards administrative duties, 20% effort towards university sponsored public service</a:t>
            </a:r>
          </a:p>
          <a:p>
            <a:r>
              <a:rPr lang="en-US" dirty="0"/>
              <a:t>If a PI has 30% salary coming from and award but during the reporting period only puts 20% effort towards the award, the charge of 30% is not appropriate in relation to the work performed.  </a:t>
            </a:r>
          </a:p>
        </p:txBody>
      </p:sp>
      <p:sp>
        <p:nvSpPr>
          <p:cNvPr id="4" name="Slide Number Placeholder 3"/>
          <p:cNvSpPr>
            <a:spLocks noGrp="1"/>
          </p:cNvSpPr>
          <p:nvPr>
            <p:ph type="sldNum" sz="quarter" idx="5"/>
          </p:nvPr>
        </p:nvSpPr>
        <p:spPr/>
        <p:txBody>
          <a:bodyPr/>
          <a:lstStyle/>
          <a:p>
            <a:pPr>
              <a:defRPr/>
            </a:pPr>
            <a:fld id="{82766A37-D6F6-44FC-9C4C-B24A858D4CB7}" type="slidenum">
              <a:rPr lang="en-US" smtClean="0"/>
              <a:pPr>
                <a:defRPr/>
              </a:pPr>
              <a:t>3</a:t>
            </a:fld>
            <a:endParaRPr lang="en-US"/>
          </a:p>
        </p:txBody>
      </p:sp>
    </p:spTree>
    <p:extLst>
      <p:ext uri="{BB962C8B-B14F-4D97-AF65-F5344CB8AC3E}">
        <p14:creationId xmlns:p14="http://schemas.microsoft.com/office/powerpoint/2010/main" val="2511836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ln>
            <a:miter lim="800000"/>
            <a:headEnd/>
            <a:tailEnd/>
          </a:ln>
        </p:spPr>
        <p:txBody>
          <a:bodyPr/>
          <a:lstStyle/>
          <a:p>
            <a:fld id="{ED00C443-F7B0-450E-AB4D-FFB4C8417BFC}" type="slidenum">
              <a:rPr lang="en-US" smtClean="0"/>
              <a:pPr/>
              <a:t>4</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ln>
            <a:miter lim="800000"/>
            <a:headEnd/>
            <a:tailEnd/>
          </a:ln>
        </p:spPr>
        <p:txBody>
          <a:bodyPr/>
          <a:lstStyle/>
          <a:p>
            <a:fld id="{24B174F9-660A-46B3-8389-F12E7C73D915}" type="slidenum">
              <a:rPr lang="en-US" smtClean="0"/>
              <a:pPr/>
              <a:t>5</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miter lim="800000"/>
            <a:headEnd/>
            <a:tailEnd/>
          </a:ln>
        </p:spPr>
        <p:txBody>
          <a:bodyPr/>
          <a:lstStyle/>
          <a:p>
            <a:fld id="{3B693B3D-3927-4CBA-9170-D189D4AB54E9}" type="slidenum">
              <a:rPr lang="en-US" smtClean="0"/>
              <a:pPr/>
              <a:t>6</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ln>
            <a:miter lim="800000"/>
            <a:headEnd/>
            <a:tailEnd/>
          </a:ln>
        </p:spPr>
        <p:txBody>
          <a:bodyPr/>
          <a:lstStyle/>
          <a:p>
            <a:fld id="{5BE1F141-A501-49EF-8F9D-FD132997BAE2}" type="slidenum">
              <a:rPr lang="en-US" smtClean="0"/>
              <a:pPr/>
              <a:t>7</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miter lim="800000"/>
            <a:headEnd/>
            <a:tailEnd/>
          </a:ln>
        </p:spPr>
        <p:txBody>
          <a:bodyPr/>
          <a:lstStyle/>
          <a:p>
            <a:fld id="{C7D5ABCE-1582-453F-8E63-7FE46C6FB7F2}" type="slidenum">
              <a:rPr lang="en-US" smtClean="0"/>
              <a:pPr/>
              <a:t>8</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p:spPr>
        <p:txBody>
          <a:bodyPr/>
          <a:lstStyle/>
          <a:p>
            <a:r>
              <a:rPr lang="en-US" dirty="0"/>
              <a:t>Salary distributions may not reflect actual effort like in the example before of someone who is receiving 30% salary from an award but only puts 20% effort on the project.</a:t>
            </a:r>
          </a:p>
          <a:p>
            <a:endParaRPr lang="en-US" dirty="0"/>
          </a:p>
          <a:p>
            <a:r>
              <a:rPr lang="en-US" dirty="0"/>
              <a:t>Faculty are not beholden to 40 hours a week.  Total effort is representative of all activities and duties carried out for the University which may be more than 40 hours.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2766A37-D6F6-44FC-9C4C-B24A858D4CB7}" type="slidenum">
              <a:rPr lang="en-US" smtClean="0"/>
              <a:pPr>
                <a:defRPr/>
              </a:pPr>
              <a:t>9</a:t>
            </a:fld>
            <a:endParaRPr lang="en-US"/>
          </a:p>
        </p:txBody>
      </p:sp>
    </p:spTree>
    <p:extLst>
      <p:ext uri="{BB962C8B-B14F-4D97-AF65-F5344CB8AC3E}">
        <p14:creationId xmlns:p14="http://schemas.microsoft.com/office/powerpoint/2010/main" val="3985868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p:spPr>
          <p:txBody>
            <a:bodyPr wrap="none" anchor="ctr"/>
            <a:lstStyle/>
            <a:p>
              <a:pPr algn="ctr">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p:spPr>
          <p:txBody>
            <a:bodyPr/>
            <a:lstStyle/>
            <a:p>
              <a:pPr>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p:spPr>
            <p:txBody>
              <a:bodyPr/>
              <a:lstStyle/>
              <a:p>
                <a:pPr>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p:spPr>
            <p:txBody>
              <a:bodyPr/>
              <a:lstStyle/>
              <a:p>
                <a:pPr>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p:spPr>
            <p:txBody>
              <a:bodyPr/>
              <a:lstStyle/>
              <a:p>
                <a:pPr>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p:spPr>
            <p:txBody>
              <a:bodyPr/>
              <a:lstStyle/>
              <a:p>
                <a:pPr>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p:spPr>
            <p:txBody>
              <a:bodyPr/>
              <a:lstStyle/>
              <a:p>
                <a:pPr>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p:spPr>
            <p:txBody>
              <a:bodyPr/>
              <a:lstStyle/>
              <a:p>
                <a:pPr>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p:spPr>
            <p:txBody>
              <a:bodyPr/>
              <a:lstStyle/>
              <a:p>
                <a:pPr>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p:spPr>
            <p:txBody>
              <a:bodyPr/>
              <a:lstStyle/>
              <a:p>
                <a:pPr>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p:spPr>
            <p:txBody>
              <a:bodyPr/>
              <a:lstStyle/>
              <a:p>
                <a:pPr>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p:spPr>
            <p:txBody>
              <a:bodyPr/>
              <a:lstStyle/>
              <a:p>
                <a:pPr>
                  <a:defRPr/>
                </a:pPr>
                <a:endParaRPr lang="en-US" sz="2400">
                  <a:latin typeface="Times New Roman" pitchFamily="18" charset="0"/>
                </a:endParaRPr>
              </a:p>
            </p:txBody>
          </p:sp>
        </p:grpSp>
      </p:grpSp>
      <p:sp>
        <p:nvSpPr>
          <p:cNvPr id="365587"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en-US" noProof="0"/>
              <a:t>Click to edit Master title style</a:t>
            </a:r>
          </a:p>
        </p:txBody>
      </p:sp>
      <p:sp>
        <p:nvSpPr>
          <p:cNvPr id="365588"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pPr lvl="0"/>
            <a:r>
              <a:rPr lang="en-US" noProof="0"/>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19" name="Rectangle 17"/>
          <p:cNvSpPr>
            <a:spLocks noGrp="1" noChangeArrowheads="1"/>
          </p:cNvSpPr>
          <p:nvPr>
            <p:ph type="ftr" sz="quarter" idx="11"/>
          </p:nvPr>
        </p:nvSpPr>
        <p:spPr/>
        <p:txBody>
          <a:bodyPr/>
          <a:lstStyle>
            <a:lvl1pPr>
              <a:defRPr/>
            </a:lvl1pPr>
          </a:lstStyle>
          <a:p>
            <a:pPr>
              <a:defRPr/>
            </a:pPr>
            <a:endParaRPr lang="en-US"/>
          </a:p>
        </p:txBody>
      </p:sp>
      <p:sp>
        <p:nvSpPr>
          <p:cNvPr id="20" name="Rectangle 18"/>
          <p:cNvSpPr>
            <a:spLocks noGrp="1" noChangeArrowheads="1"/>
          </p:cNvSpPr>
          <p:nvPr>
            <p:ph type="sldNum" sz="quarter" idx="12"/>
          </p:nvPr>
        </p:nvSpPr>
        <p:spPr/>
        <p:txBody>
          <a:bodyPr/>
          <a:lstStyle>
            <a:lvl1pPr>
              <a:defRPr/>
            </a:lvl1pPr>
          </a:lstStyle>
          <a:p>
            <a:pPr>
              <a:defRPr/>
            </a:pPr>
            <a:fld id="{25463CC7-E509-4AAB-B787-885CA809EBE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2431984B-F2D9-4890-83C7-EDFACA17EA8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6C5CABD2-60F3-48B5-9B59-D605FC68EF4F}"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06ACAA8F-1BD5-4376-AE15-E599728DC517}"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FC12ABD-59A5-4D3C-AF27-92DE04BE6AA7}"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16841A73-EF91-44BC-BD6D-94C3412B2F8D}"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80E1F205-E881-4BF6-BDC1-600C99D1C9A3}"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13ED65C0-0E6B-4BF1-A5E8-6D44E7CA3E90}"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5414E9E8-F3CF-46D7-B497-CE9B6C869A8F}"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1BFAECFC-6ACF-4A02-863B-15595F40C6D1}"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D7CBB43A-E632-49BE-99E5-075C691E155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4546" name="Rectangle 2"/>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p>
        </p:txBody>
      </p:sp>
      <p:sp>
        <p:nvSpPr>
          <p:cNvPr id="364547" name="Rectangle 3"/>
          <p:cNvSpPr>
            <a:spLocks noGrp="1" noChangeArrowheads="1"/>
          </p:cNvSpPr>
          <p:nvPr>
            <p:ph type="sldNum" sz="quarter" idx="4"/>
          </p:nvPr>
        </p:nvSpPr>
        <p:spPr bwMode="auto">
          <a:xfrm>
            <a:off x="6553200" y="6248400"/>
            <a:ext cx="2133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pPr>
              <a:defRPr/>
            </a:pPr>
            <a:fld id="{0DEE0C52-C0B3-4647-B9AE-5A921FCDFB36}" type="slidenum">
              <a:rPr lang="en-US"/>
              <a:pPr>
                <a:defRPr/>
              </a:pPr>
              <a:t>‹#›</a:t>
            </a:fld>
            <a:endParaRPr lang="en-US"/>
          </a:p>
        </p:txBody>
      </p:sp>
      <p:grpSp>
        <p:nvGrpSpPr>
          <p:cNvPr id="1028" name="Group 4"/>
          <p:cNvGrpSpPr>
            <a:grpSpLocks/>
          </p:cNvGrpSpPr>
          <p:nvPr/>
        </p:nvGrpSpPr>
        <p:grpSpPr bwMode="auto">
          <a:xfrm>
            <a:off x="0" y="0"/>
            <a:ext cx="9144000" cy="546100"/>
            <a:chOff x="0" y="0"/>
            <a:chExt cx="5760" cy="344"/>
          </a:xfrm>
        </p:grpSpPr>
        <p:sp>
          <p:nvSpPr>
            <p:cNvPr id="364549"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p:spPr>
          <p:txBody>
            <a:bodyPr wrap="none" anchor="ctr"/>
            <a:lstStyle/>
            <a:p>
              <a:pPr algn="ctr">
                <a:defRPr/>
              </a:pPr>
              <a:endParaRPr lang="en-US" sz="2400">
                <a:latin typeface="Times New Roman" pitchFamily="18" charset="0"/>
              </a:endParaRPr>
            </a:p>
          </p:txBody>
        </p:sp>
        <p:sp>
          <p:nvSpPr>
            <p:cNvPr id="364550"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p:spPr>
          <p:txBody>
            <a:bodyPr/>
            <a:lstStyle/>
            <a:p>
              <a:pPr>
                <a:defRPr/>
              </a:pPr>
              <a:endParaRPr lang="en-US" sz="2400">
                <a:latin typeface="Times New Roman" pitchFamily="18" charset="0"/>
              </a:endParaRPr>
            </a:p>
          </p:txBody>
        </p:sp>
        <p:sp>
          <p:nvSpPr>
            <p:cNvPr id="364551" name="Rectangle 7"/>
            <p:cNvSpPr>
              <a:spLocks noChangeArrowheads="1"/>
            </p:cNvSpPr>
            <p:nvPr/>
          </p:nvSpPr>
          <p:spPr bwMode="auto">
            <a:xfrm>
              <a:off x="258" y="85"/>
              <a:ext cx="87" cy="89"/>
            </a:xfrm>
            <a:prstGeom prst="rect">
              <a:avLst/>
            </a:prstGeom>
            <a:solidFill>
              <a:schemeClr val="folHlink"/>
            </a:solidFill>
            <a:ln>
              <a:noFill/>
            </a:ln>
          </p:spPr>
          <p:txBody>
            <a:bodyPr/>
            <a:lstStyle/>
            <a:p>
              <a:pPr>
                <a:defRPr/>
              </a:pPr>
              <a:endParaRPr lang="en-US">
                <a:solidFill>
                  <a:schemeClr val="hlink"/>
                </a:solidFill>
              </a:endParaRPr>
            </a:p>
          </p:txBody>
        </p:sp>
        <p:sp>
          <p:nvSpPr>
            <p:cNvPr id="364552" name="Rectangle 8"/>
            <p:cNvSpPr>
              <a:spLocks noChangeArrowheads="1"/>
            </p:cNvSpPr>
            <p:nvPr/>
          </p:nvSpPr>
          <p:spPr bwMode="auto">
            <a:xfrm>
              <a:off x="345" y="0"/>
              <a:ext cx="88" cy="87"/>
            </a:xfrm>
            <a:prstGeom prst="rect">
              <a:avLst/>
            </a:prstGeom>
            <a:solidFill>
              <a:schemeClr val="folHlink"/>
            </a:solidFill>
            <a:ln>
              <a:noFill/>
            </a:ln>
          </p:spPr>
          <p:txBody>
            <a:bodyPr/>
            <a:lstStyle/>
            <a:p>
              <a:pPr>
                <a:defRPr/>
              </a:pPr>
              <a:endParaRPr lang="en-US">
                <a:solidFill>
                  <a:schemeClr val="hlink"/>
                </a:solidFill>
              </a:endParaRPr>
            </a:p>
          </p:txBody>
        </p:sp>
        <p:sp>
          <p:nvSpPr>
            <p:cNvPr id="364553" name="Rectangle 9"/>
            <p:cNvSpPr>
              <a:spLocks noChangeArrowheads="1"/>
            </p:cNvSpPr>
            <p:nvPr/>
          </p:nvSpPr>
          <p:spPr bwMode="auto">
            <a:xfrm>
              <a:off x="345" y="85"/>
              <a:ext cx="88" cy="89"/>
            </a:xfrm>
            <a:prstGeom prst="rect">
              <a:avLst/>
            </a:prstGeom>
            <a:solidFill>
              <a:schemeClr val="accent2"/>
            </a:solidFill>
            <a:ln>
              <a:noFill/>
            </a:ln>
          </p:spPr>
          <p:txBody>
            <a:bodyPr/>
            <a:lstStyle/>
            <a:p>
              <a:pPr>
                <a:defRPr/>
              </a:pPr>
              <a:endParaRPr lang="en-US">
                <a:solidFill>
                  <a:schemeClr val="accent2"/>
                </a:solidFill>
              </a:endParaRPr>
            </a:p>
          </p:txBody>
        </p:sp>
        <p:sp>
          <p:nvSpPr>
            <p:cNvPr id="364554" name="Rectangle 10"/>
            <p:cNvSpPr>
              <a:spLocks noChangeArrowheads="1"/>
            </p:cNvSpPr>
            <p:nvPr/>
          </p:nvSpPr>
          <p:spPr bwMode="auto">
            <a:xfrm>
              <a:off x="173" y="173"/>
              <a:ext cx="86" cy="87"/>
            </a:xfrm>
            <a:prstGeom prst="rect">
              <a:avLst/>
            </a:prstGeom>
            <a:solidFill>
              <a:schemeClr val="folHlink"/>
            </a:solidFill>
            <a:ln>
              <a:noFill/>
            </a:ln>
          </p:spPr>
          <p:txBody>
            <a:bodyPr/>
            <a:lstStyle/>
            <a:p>
              <a:pPr>
                <a:defRPr/>
              </a:pPr>
              <a:endParaRPr lang="en-US">
                <a:solidFill>
                  <a:schemeClr val="hlink"/>
                </a:solidFill>
              </a:endParaRPr>
            </a:p>
          </p:txBody>
        </p:sp>
        <p:sp>
          <p:nvSpPr>
            <p:cNvPr id="364555" name="Rectangle 11"/>
            <p:cNvSpPr>
              <a:spLocks noChangeArrowheads="1"/>
            </p:cNvSpPr>
            <p:nvPr/>
          </p:nvSpPr>
          <p:spPr bwMode="auto">
            <a:xfrm>
              <a:off x="83" y="86"/>
              <a:ext cx="89" cy="87"/>
            </a:xfrm>
            <a:prstGeom prst="rect">
              <a:avLst/>
            </a:prstGeom>
            <a:solidFill>
              <a:schemeClr val="bg2"/>
            </a:solidFill>
            <a:ln>
              <a:noFill/>
            </a:ln>
          </p:spPr>
          <p:txBody>
            <a:bodyPr/>
            <a:lstStyle/>
            <a:p>
              <a:pPr>
                <a:defRPr/>
              </a:pPr>
              <a:endParaRPr lang="en-US" sz="2400">
                <a:latin typeface="Times New Roman" pitchFamily="18" charset="0"/>
              </a:endParaRPr>
            </a:p>
          </p:txBody>
        </p:sp>
        <p:sp>
          <p:nvSpPr>
            <p:cNvPr id="364556" name="Rectangle 12"/>
            <p:cNvSpPr>
              <a:spLocks noChangeArrowheads="1"/>
            </p:cNvSpPr>
            <p:nvPr/>
          </p:nvSpPr>
          <p:spPr bwMode="auto">
            <a:xfrm>
              <a:off x="258" y="171"/>
              <a:ext cx="87" cy="87"/>
            </a:xfrm>
            <a:prstGeom prst="rect">
              <a:avLst/>
            </a:prstGeom>
            <a:solidFill>
              <a:schemeClr val="accent2"/>
            </a:solidFill>
            <a:ln>
              <a:noFill/>
            </a:ln>
          </p:spPr>
          <p:txBody>
            <a:bodyPr/>
            <a:lstStyle/>
            <a:p>
              <a:pPr>
                <a:defRPr/>
              </a:pPr>
              <a:endParaRPr lang="en-US">
                <a:solidFill>
                  <a:schemeClr val="accent2"/>
                </a:solidFill>
              </a:endParaRPr>
            </a:p>
          </p:txBody>
        </p:sp>
        <p:sp>
          <p:nvSpPr>
            <p:cNvPr id="364557" name="Rectangle 13"/>
            <p:cNvSpPr>
              <a:spLocks noChangeArrowheads="1"/>
            </p:cNvSpPr>
            <p:nvPr/>
          </p:nvSpPr>
          <p:spPr bwMode="auto">
            <a:xfrm>
              <a:off x="173" y="258"/>
              <a:ext cx="86" cy="86"/>
            </a:xfrm>
            <a:prstGeom prst="rect">
              <a:avLst/>
            </a:prstGeom>
            <a:solidFill>
              <a:schemeClr val="accent2"/>
            </a:solidFill>
            <a:ln>
              <a:noFill/>
            </a:ln>
          </p:spPr>
          <p:txBody>
            <a:bodyPr/>
            <a:lstStyle/>
            <a:p>
              <a:pPr>
                <a:defRPr/>
              </a:pPr>
              <a:endParaRPr lang="en-US">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64560" name="Rectangle 16"/>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82"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isaac.collins@unt.edu"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mailto:sally.pettyjohn@unt.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4"/>
          <p:cNvSpPr>
            <a:spLocks noGrp="1" noChangeArrowheads="1"/>
          </p:cNvSpPr>
          <p:nvPr>
            <p:ph type="ctrTitle"/>
          </p:nvPr>
        </p:nvSpPr>
        <p:spPr/>
        <p:txBody>
          <a:bodyPr/>
          <a:lstStyle/>
          <a:p>
            <a:pPr eaLnBrk="1" hangingPunct="1"/>
            <a:r>
              <a:rPr lang="en-US" sz="4600" b="1" dirty="0"/>
              <a:t>Effort Reporting Overview</a:t>
            </a:r>
          </a:p>
        </p:txBody>
      </p:sp>
      <p:sp>
        <p:nvSpPr>
          <p:cNvPr id="15362" name="Rectangle 5"/>
          <p:cNvSpPr>
            <a:spLocks noGrp="1" noChangeArrowheads="1"/>
          </p:cNvSpPr>
          <p:nvPr>
            <p:ph type="subTitle" idx="1"/>
          </p:nvPr>
        </p:nvSpPr>
        <p:spPr/>
        <p:txBody>
          <a:bodyPr/>
          <a:lstStyle/>
          <a:p>
            <a:pPr eaLnBrk="1" hangingPunct="1"/>
            <a:r>
              <a:rPr lang="en-US" dirty="0"/>
              <a:t>Summer 2023</a:t>
            </a:r>
          </a:p>
          <a:p>
            <a:pPr eaLnBrk="1" hangingPunct="1"/>
            <a:endParaRPr lang="en-US" sz="17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eaLnBrk="1" hangingPunct="1"/>
            <a:r>
              <a:rPr lang="en-US" sz="3800"/>
              <a:t>Positions normally included</a:t>
            </a:r>
          </a:p>
        </p:txBody>
      </p:sp>
      <p:sp>
        <p:nvSpPr>
          <p:cNvPr id="31746" name="Rectangle 3"/>
          <p:cNvSpPr>
            <a:spLocks noGrp="1" noChangeArrowheads="1"/>
          </p:cNvSpPr>
          <p:nvPr>
            <p:ph type="body" idx="1"/>
          </p:nvPr>
        </p:nvSpPr>
        <p:spPr/>
        <p:txBody>
          <a:bodyPr/>
          <a:lstStyle/>
          <a:p>
            <a:pPr eaLnBrk="1" hangingPunct="1"/>
            <a:r>
              <a:rPr lang="en-US" sz="2800" dirty="0"/>
              <a:t>Faculty positions with sponsored projects</a:t>
            </a:r>
          </a:p>
          <a:p>
            <a:pPr eaLnBrk="1" hangingPunct="1"/>
            <a:r>
              <a:rPr lang="en-US" sz="2800" dirty="0"/>
              <a:t>Professional Staff positions who work on sponsored projects</a:t>
            </a:r>
          </a:p>
          <a:p>
            <a:pPr eaLnBrk="1" hangingPunct="1"/>
            <a:r>
              <a:rPr lang="en-US" sz="2800" dirty="0"/>
              <a:t>Graduate Research Assistants (RAs) / Teaching Assistants (TAs) who work on sponsored projects.</a:t>
            </a:r>
          </a:p>
          <a:p>
            <a:pPr marL="0" indent="0" eaLnBrk="1" hangingPunct="1">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Positions not included</a:t>
            </a:r>
          </a:p>
        </p:txBody>
      </p:sp>
      <p:sp>
        <p:nvSpPr>
          <p:cNvPr id="3" name="Content Placeholder 2"/>
          <p:cNvSpPr>
            <a:spLocks noGrp="1"/>
          </p:cNvSpPr>
          <p:nvPr>
            <p:ph idx="1"/>
          </p:nvPr>
        </p:nvSpPr>
        <p:spPr>
          <a:xfrm>
            <a:off x="457200" y="1600200"/>
            <a:ext cx="8229600" cy="3886200"/>
          </a:xfrm>
        </p:spPr>
        <p:txBody>
          <a:bodyPr/>
          <a:lstStyle/>
          <a:p>
            <a:r>
              <a:rPr lang="en-US" sz="2800" dirty="0"/>
              <a:t>Pre- and Post-doctoral individuals supported solely by a fellowship</a:t>
            </a:r>
          </a:p>
          <a:p>
            <a:r>
              <a:rPr lang="en-US" sz="2800" dirty="0"/>
              <a:t>College Work Study employees</a:t>
            </a:r>
          </a:p>
          <a:p>
            <a:r>
              <a:rPr lang="en-US" sz="2800" dirty="0"/>
              <a:t>Individuals whose work is not required to meet certain cost sharing commitments</a:t>
            </a:r>
          </a:p>
          <a:p>
            <a:r>
              <a:rPr lang="en-US" sz="2800" dirty="0"/>
              <a:t>Individuals with Voluntary Uncommitted Cost Sharing (VUCS)  toward a project</a:t>
            </a:r>
          </a:p>
          <a:p>
            <a:r>
              <a:rPr lang="en-US" sz="2800" dirty="0"/>
              <a:t>Semi Monthly (Hourly) paid staff and students (Effort recorded on a timesheet)</a:t>
            </a:r>
          </a:p>
          <a:p>
            <a:pPr marL="0" indent="0">
              <a:buNone/>
            </a:pPr>
            <a:r>
              <a:rPr lang="en-US" dirty="0"/>
              <a:t> </a:t>
            </a:r>
          </a:p>
        </p:txBody>
      </p:sp>
    </p:spTree>
    <p:extLst>
      <p:ext uri="{BB962C8B-B14F-4D97-AF65-F5344CB8AC3E}">
        <p14:creationId xmlns:p14="http://schemas.microsoft.com/office/powerpoint/2010/main" val="390881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lstStyle/>
          <a:p>
            <a:pPr eaLnBrk="1" hangingPunct="1"/>
            <a:r>
              <a:rPr lang="en-US" sz="4000" dirty="0"/>
              <a:t>Effort Reporting for Faculty</a:t>
            </a:r>
          </a:p>
        </p:txBody>
      </p:sp>
      <p:sp>
        <p:nvSpPr>
          <p:cNvPr id="35842" name="Rectangle 3"/>
          <p:cNvSpPr>
            <a:spLocks noGrp="1" noChangeArrowheads="1"/>
          </p:cNvSpPr>
          <p:nvPr>
            <p:ph type="body" idx="1"/>
          </p:nvPr>
        </p:nvSpPr>
        <p:spPr/>
        <p:txBody>
          <a:bodyPr/>
          <a:lstStyle/>
          <a:p>
            <a:pPr eaLnBrk="1" hangingPunct="1">
              <a:lnSpc>
                <a:spcPct val="80000"/>
              </a:lnSpc>
            </a:pPr>
            <a:r>
              <a:rPr lang="en-US" sz="2400" dirty="0"/>
              <a:t>Sponsored project activities:</a:t>
            </a:r>
          </a:p>
          <a:p>
            <a:pPr lvl="1" eaLnBrk="1" hangingPunct="1">
              <a:lnSpc>
                <a:spcPct val="80000"/>
              </a:lnSpc>
            </a:pPr>
            <a:r>
              <a:rPr lang="en-US" sz="2000" dirty="0"/>
              <a:t>Academic Year Time (direct charges and cost sharing)</a:t>
            </a:r>
          </a:p>
          <a:p>
            <a:pPr lvl="1" eaLnBrk="1" hangingPunct="1">
              <a:lnSpc>
                <a:spcPct val="80000"/>
              </a:lnSpc>
            </a:pPr>
            <a:r>
              <a:rPr lang="en-US" sz="2000" dirty="0"/>
              <a:t>Summer Salary (direct charges)</a:t>
            </a:r>
          </a:p>
          <a:p>
            <a:pPr eaLnBrk="1" hangingPunct="1">
              <a:lnSpc>
                <a:spcPct val="80000"/>
              </a:lnSpc>
            </a:pPr>
            <a:r>
              <a:rPr lang="en-US" sz="2400" dirty="0"/>
              <a:t>Non-sponsored time (included in Instruction and Departmental Research):</a:t>
            </a:r>
          </a:p>
          <a:p>
            <a:pPr lvl="1" eaLnBrk="1" hangingPunct="1">
              <a:lnSpc>
                <a:spcPct val="80000"/>
              </a:lnSpc>
            </a:pPr>
            <a:r>
              <a:rPr lang="en-US" sz="2000" dirty="0"/>
              <a:t>Teaching</a:t>
            </a:r>
          </a:p>
          <a:p>
            <a:pPr lvl="1" eaLnBrk="1" hangingPunct="1">
              <a:lnSpc>
                <a:spcPct val="80000"/>
              </a:lnSpc>
            </a:pPr>
            <a:r>
              <a:rPr lang="en-US" sz="2000" dirty="0"/>
              <a:t>Office hours</a:t>
            </a:r>
          </a:p>
          <a:p>
            <a:pPr lvl="1" eaLnBrk="1" hangingPunct="1">
              <a:lnSpc>
                <a:spcPct val="80000"/>
              </a:lnSpc>
            </a:pPr>
            <a:r>
              <a:rPr lang="en-US" sz="2000" dirty="0"/>
              <a:t>Student advising</a:t>
            </a:r>
          </a:p>
          <a:p>
            <a:pPr lvl="1" eaLnBrk="1" hangingPunct="1">
              <a:lnSpc>
                <a:spcPct val="80000"/>
              </a:lnSpc>
            </a:pPr>
            <a:r>
              <a:rPr lang="en-US" sz="2000" dirty="0"/>
              <a:t>Departmental research activities</a:t>
            </a:r>
          </a:p>
          <a:p>
            <a:pPr lvl="1" eaLnBrk="1" hangingPunct="1">
              <a:lnSpc>
                <a:spcPct val="80000"/>
              </a:lnSpc>
            </a:pPr>
            <a:r>
              <a:rPr lang="en-US" sz="2000" dirty="0"/>
              <a:t>Competitive proposal preparation</a:t>
            </a:r>
          </a:p>
          <a:p>
            <a:pPr lvl="1" eaLnBrk="1" hangingPunct="1">
              <a:lnSpc>
                <a:spcPct val="80000"/>
              </a:lnSpc>
            </a:pPr>
            <a:r>
              <a:rPr lang="en-US" sz="2000" dirty="0"/>
              <a:t>Committee service</a:t>
            </a:r>
          </a:p>
          <a:p>
            <a:pPr lvl="1" eaLnBrk="1" hangingPunct="1">
              <a:lnSpc>
                <a:spcPct val="80000"/>
              </a:lnSpc>
            </a:pPr>
            <a:r>
              <a:rPr lang="en-US" sz="2000" dirty="0"/>
              <a:t>Departmental meetings</a:t>
            </a:r>
          </a:p>
          <a:p>
            <a:pPr lvl="1" eaLnBrk="1" hangingPunct="1">
              <a:lnSpc>
                <a:spcPct val="80000"/>
              </a:lnSpc>
            </a:pPr>
            <a:r>
              <a:rPr lang="en-US" sz="2000" dirty="0"/>
              <a:t>Professional development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pPr eaLnBrk="1" hangingPunct="1"/>
            <a:r>
              <a:rPr lang="en-US" sz="3800"/>
              <a:t>Effort Reporting for Professional Staff</a:t>
            </a:r>
          </a:p>
        </p:txBody>
      </p:sp>
      <p:sp>
        <p:nvSpPr>
          <p:cNvPr id="37890" name="Rectangle 3"/>
          <p:cNvSpPr>
            <a:spLocks noGrp="1" noChangeArrowheads="1"/>
          </p:cNvSpPr>
          <p:nvPr>
            <p:ph type="body" idx="1"/>
          </p:nvPr>
        </p:nvSpPr>
        <p:spPr>
          <a:xfrm>
            <a:off x="457200" y="1752600"/>
            <a:ext cx="8229600" cy="3886200"/>
          </a:xfrm>
        </p:spPr>
        <p:txBody>
          <a:bodyPr/>
          <a:lstStyle/>
          <a:p>
            <a:pPr eaLnBrk="1" hangingPunct="1"/>
            <a:r>
              <a:rPr lang="en-US" dirty="0"/>
              <a:t>Professional Staff (Monthly Payroll):</a:t>
            </a:r>
          </a:p>
          <a:p>
            <a:pPr lvl="1" eaLnBrk="1" hangingPunct="1"/>
            <a:r>
              <a:rPr lang="en-US" sz="2400" dirty="0"/>
              <a:t>Total time spent conducting university business regardless of the hours required</a:t>
            </a:r>
          </a:p>
          <a:p>
            <a:pPr lvl="1" eaLnBrk="1" hangingPunct="1"/>
            <a:r>
              <a:rPr lang="en-US" sz="2400" dirty="0"/>
              <a:t>Example</a:t>
            </a:r>
          </a:p>
          <a:p>
            <a:pPr lvl="2" eaLnBrk="1" hangingPunct="1"/>
            <a:r>
              <a:rPr lang="en-US" dirty="0"/>
              <a:t>45 </a:t>
            </a:r>
            <a:r>
              <a:rPr lang="en-US" dirty="0" err="1"/>
              <a:t>hrs</a:t>
            </a:r>
            <a:r>
              <a:rPr lang="en-US" dirty="0"/>
              <a:t>/</a:t>
            </a:r>
            <a:r>
              <a:rPr lang="en-US" dirty="0" err="1"/>
              <a:t>wk</a:t>
            </a:r>
            <a:r>
              <a:rPr lang="en-US" dirty="0"/>
              <a:t> = Project A = 75%</a:t>
            </a:r>
          </a:p>
          <a:p>
            <a:pPr lvl="2" eaLnBrk="1" hangingPunct="1"/>
            <a:r>
              <a:rPr lang="en-US" dirty="0"/>
              <a:t>15 </a:t>
            </a:r>
            <a:r>
              <a:rPr lang="en-US" dirty="0" err="1"/>
              <a:t>hrs</a:t>
            </a:r>
            <a:r>
              <a:rPr lang="en-US" dirty="0"/>
              <a:t>/</a:t>
            </a:r>
            <a:r>
              <a:rPr lang="en-US" dirty="0" err="1"/>
              <a:t>wk</a:t>
            </a:r>
            <a:r>
              <a:rPr lang="en-US" dirty="0"/>
              <a:t> = proposal preparation = 25%</a:t>
            </a:r>
          </a:p>
          <a:p>
            <a:pPr lvl="1" eaLnBrk="1" hangingPunct="1"/>
            <a:r>
              <a:rPr lang="en-US" sz="2400" dirty="0"/>
              <a:t>Or </a:t>
            </a:r>
          </a:p>
          <a:p>
            <a:pPr lvl="2" eaLnBrk="1" hangingPunct="1"/>
            <a:r>
              <a:rPr lang="en-US" dirty="0"/>
              <a:t>$1,875 Wages/Salary charged to Project A = 75%</a:t>
            </a:r>
          </a:p>
          <a:p>
            <a:pPr lvl="2" eaLnBrk="1" hangingPunct="1"/>
            <a:r>
              <a:rPr lang="en-US" dirty="0"/>
              <a:t>$625 Wages/Salary from a departmental fund = 25%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pPr eaLnBrk="1" hangingPunct="1"/>
            <a:r>
              <a:rPr lang="en-US" sz="3400"/>
              <a:t>Effort Reporting for Graduate RAs / TAs</a:t>
            </a:r>
          </a:p>
        </p:txBody>
      </p:sp>
      <p:sp>
        <p:nvSpPr>
          <p:cNvPr id="39938" name="Rectangle 3"/>
          <p:cNvSpPr>
            <a:spLocks noGrp="1" noChangeArrowheads="1"/>
          </p:cNvSpPr>
          <p:nvPr>
            <p:ph type="body" idx="1"/>
          </p:nvPr>
        </p:nvSpPr>
        <p:spPr/>
        <p:txBody>
          <a:bodyPr/>
          <a:lstStyle/>
          <a:p>
            <a:pPr eaLnBrk="1" hangingPunct="1"/>
            <a:r>
              <a:rPr lang="en-US" dirty="0"/>
              <a:t>Graduate RAs / TAs:</a:t>
            </a:r>
          </a:p>
          <a:p>
            <a:pPr lvl="1" eaLnBrk="1" hangingPunct="1"/>
            <a:r>
              <a:rPr lang="en-US" dirty="0"/>
              <a:t>Based upon all activities for which the student receives compensation for his/her appointment(s) </a:t>
            </a:r>
          </a:p>
          <a:p>
            <a:pPr lvl="1" eaLnBrk="1" hangingPunct="1"/>
            <a:r>
              <a:rPr lang="en-US" dirty="0"/>
              <a:t>Support from fellowships is excluded</a:t>
            </a:r>
          </a:p>
          <a:p>
            <a:pPr marL="914400" lvl="2" indent="0" eaLnBrk="1" hangingPunct="1">
              <a:buNone/>
            </a:pPr>
            <a:endParaRPr lang="en-US"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p:txBody>
          <a:bodyPr/>
          <a:lstStyle/>
          <a:p>
            <a:pPr eaLnBrk="1" hangingPunct="1"/>
            <a:r>
              <a:rPr lang="en-US" sz="4000" dirty="0"/>
              <a:t>Administration of Payroll &amp; Effort</a:t>
            </a:r>
          </a:p>
        </p:txBody>
      </p:sp>
      <p:sp>
        <p:nvSpPr>
          <p:cNvPr id="44034" name="Rectangle 3"/>
          <p:cNvSpPr>
            <a:spLocks noGrp="1" noChangeArrowheads="1"/>
          </p:cNvSpPr>
          <p:nvPr>
            <p:ph type="body" idx="1"/>
          </p:nvPr>
        </p:nvSpPr>
        <p:spPr/>
        <p:txBody>
          <a:bodyPr/>
          <a:lstStyle/>
          <a:p>
            <a:pPr eaLnBrk="1" hangingPunct="1"/>
            <a:r>
              <a:rPr lang="en-US" dirty="0"/>
              <a:t>Faculty and Professional Staff payroll distribution reported on:</a:t>
            </a:r>
          </a:p>
          <a:p>
            <a:pPr lvl="1" eaLnBrk="1" hangingPunct="1"/>
            <a:r>
              <a:rPr lang="en-US" dirty="0"/>
              <a:t>Electronic Payroll Action Request (EPAR):</a:t>
            </a:r>
          </a:p>
          <a:p>
            <a:pPr lvl="2" eaLnBrk="1" hangingPunct="1"/>
            <a:r>
              <a:rPr lang="en-US" dirty="0"/>
              <a:t>Hiring</a:t>
            </a:r>
          </a:p>
          <a:p>
            <a:pPr lvl="2" eaLnBrk="1" hangingPunct="1"/>
            <a:r>
              <a:rPr lang="en-US" dirty="0"/>
              <a:t>Labor redistributions</a:t>
            </a:r>
          </a:p>
          <a:p>
            <a:pPr lvl="2" eaLnBrk="1" hangingPunct="1"/>
            <a:r>
              <a:rPr lang="en-US" dirty="0"/>
              <a:t>Terminations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r>
              <a:rPr lang="en-US" sz="4000" dirty="0"/>
              <a:t>Administration of Payroll &amp; Effort</a:t>
            </a:r>
          </a:p>
        </p:txBody>
      </p:sp>
      <p:sp>
        <p:nvSpPr>
          <p:cNvPr id="46082" name="Rectangle 3"/>
          <p:cNvSpPr>
            <a:spLocks noGrp="1" noChangeArrowheads="1"/>
          </p:cNvSpPr>
          <p:nvPr>
            <p:ph type="body" idx="1"/>
          </p:nvPr>
        </p:nvSpPr>
        <p:spPr/>
        <p:txBody>
          <a:bodyPr/>
          <a:lstStyle/>
          <a:p>
            <a:pPr eaLnBrk="1" hangingPunct="1"/>
            <a:r>
              <a:rPr lang="en-US" dirty="0"/>
              <a:t>Non-Professional Staff and Students payroll distribution reported on:</a:t>
            </a:r>
          </a:p>
          <a:p>
            <a:pPr lvl="1" eaLnBrk="1" hangingPunct="1"/>
            <a:r>
              <a:rPr lang="en-US" dirty="0"/>
              <a:t>Timesheets</a:t>
            </a:r>
          </a:p>
          <a:p>
            <a:pPr lvl="1" eaLnBrk="1" hangingPunct="1"/>
            <a:r>
              <a:rPr lang="en-US" dirty="0"/>
              <a:t>Online EPAR (Labor Redistribution)</a:t>
            </a:r>
          </a:p>
          <a:p>
            <a:pPr lvl="1" eaLnBrk="1" hangingPunct="1"/>
            <a:r>
              <a:rPr lang="en-US" dirty="0"/>
              <a:t>Sponsored and non-sponsored time should be tracked and charged to appropriate funds.</a:t>
            </a:r>
          </a:p>
          <a:p>
            <a:pPr marL="457200" lvl="1" indent="0" eaLnBrk="1" hangingPunct="1">
              <a:buNone/>
            </a:pPr>
            <a:r>
              <a:rPr lang="en-US"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pPr eaLnBrk="1" hangingPunct="1"/>
            <a:r>
              <a:rPr lang="en-US" sz="4000" dirty="0"/>
              <a:t>New UNT Effort Reporting System ECC</a:t>
            </a:r>
          </a:p>
        </p:txBody>
      </p:sp>
      <p:sp>
        <p:nvSpPr>
          <p:cNvPr id="52226" name="Rectangle 3"/>
          <p:cNvSpPr>
            <a:spLocks noGrp="1" noChangeArrowheads="1"/>
          </p:cNvSpPr>
          <p:nvPr>
            <p:ph type="body" idx="1"/>
          </p:nvPr>
        </p:nvSpPr>
        <p:spPr/>
        <p:txBody>
          <a:bodyPr/>
          <a:lstStyle/>
          <a:p>
            <a:pPr eaLnBrk="1" hangingPunct="1">
              <a:lnSpc>
                <a:spcPct val="90000"/>
              </a:lnSpc>
            </a:pPr>
            <a:r>
              <a:rPr lang="en-US" sz="2400" dirty="0"/>
              <a:t>During the summer of 2023 UNT will be moving to Huron’s ECC (Employee Compensation Compliance) application</a:t>
            </a:r>
          </a:p>
          <a:p>
            <a:pPr eaLnBrk="1" hangingPunct="1">
              <a:lnSpc>
                <a:spcPct val="90000"/>
              </a:lnSpc>
            </a:pPr>
            <a:r>
              <a:rPr lang="en-US" sz="2400" dirty="0"/>
              <a:t>Payroll Affirmation will be done on a semi-annual basis going forward, January 1</a:t>
            </a:r>
            <a:r>
              <a:rPr lang="en-US" sz="2400" baseline="30000" dirty="0"/>
              <a:t>st</a:t>
            </a:r>
            <a:r>
              <a:rPr lang="en-US" sz="2400" dirty="0"/>
              <a:t> – June 30</a:t>
            </a:r>
            <a:r>
              <a:rPr lang="en-US" sz="2400" baseline="30000" dirty="0"/>
              <a:t>th</a:t>
            </a:r>
            <a:r>
              <a:rPr lang="en-US" sz="2400" dirty="0"/>
              <a:t> and July 1</a:t>
            </a:r>
            <a:r>
              <a:rPr lang="en-US" sz="2400" baseline="30000" dirty="0"/>
              <a:t>st</a:t>
            </a:r>
            <a:r>
              <a:rPr lang="en-US" sz="2400" dirty="0"/>
              <a:t> – December 31</a:t>
            </a:r>
            <a:r>
              <a:rPr lang="en-US" sz="2400" baseline="30000" dirty="0"/>
              <a:t>st.</a:t>
            </a:r>
            <a:endParaRPr lang="en-US" sz="2400" dirty="0"/>
          </a:p>
          <a:p>
            <a:pPr eaLnBrk="1" hangingPunct="1">
              <a:lnSpc>
                <a:spcPct val="90000"/>
              </a:lnSpc>
            </a:pPr>
            <a:r>
              <a:rPr lang="en-US" sz="2400" dirty="0"/>
              <a:t>The initial pre-review time will be the months of August (begin payroll clean up on July 16th) and February (begin payroll clean up on January 16</a:t>
            </a:r>
            <a:r>
              <a:rPr lang="en-US" sz="2400" baseline="30000" dirty="0"/>
              <a:t>th</a:t>
            </a:r>
            <a:r>
              <a:rPr lang="en-US" sz="2400" dirty="0"/>
              <a:t>).</a:t>
            </a:r>
          </a:p>
          <a:p>
            <a:pPr eaLnBrk="1" hangingPunct="1">
              <a:lnSpc>
                <a:spcPct val="90000"/>
              </a:lnSpc>
            </a:pPr>
            <a:r>
              <a:rPr lang="en-US" sz="2400" dirty="0"/>
              <a:t>PI certification with be done during the months of September and March.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457200" y="457200"/>
            <a:ext cx="8686800" cy="1371600"/>
          </a:xfrm>
        </p:spPr>
        <p:txBody>
          <a:bodyPr/>
          <a:lstStyle/>
          <a:p>
            <a:pPr eaLnBrk="1" hangingPunct="1"/>
            <a:r>
              <a:rPr lang="en-US" sz="3600" dirty="0"/>
              <a:t>New Pre-Reviewer Role during effort reporting period</a:t>
            </a:r>
          </a:p>
        </p:txBody>
      </p:sp>
      <p:sp>
        <p:nvSpPr>
          <p:cNvPr id="50178" name="Rectangle 3"/>
          <p:cNvSpPr>
            <a:spLocks noGrp="1" noChangeArrowheads="1"/>
          </p:cNvSpPr>
          <p:nvPr>
            <p:ph type="body" idx="1"/>
          </p:nvPr>
        </p:nvSpPr>
        <p:spPr/>
        <p:txBody>
          <a:bodyPr/>
          <a:lstStyle/>
          <a:p>
            <a:pPr eaLnBrk="1" hangingPunct="1"/>
            <a:r>
              <a:rPr lang="en-US" sz="2600" dirty="0"/>
              <a:t>During the pre-review period Pre-Reviewers will review the Project Statements (payroll) of sponsored projects to ensure that all payroll transactions have been processed and </a:t>
            </a:r>
            <a:r>
              <a:rPr lang="en-US" sz="2600" u="sng" dirty="0"/>
              <a:t>APPEARS</a:t>
            </a:r>
            <a:r>
              <a:rPr lang="en-US" sz="2600" dirty="0"/>
              <a:t> accurate</a:t>
            </a:r>
          </a:p>
          <a:p>
            <a:pPr lvl="1" eaLnBrk="1" hangingPunct="1"/>
            <a:r>
              <a:rPr lang="en-US" sz="2600" dirty="0"/>
              <a:t>All project personnel are listed on grant</a:t>
            </a:r>
          </a:p>
          <a:p>
            <a:pPr lvl="1" eaLnBrk="1" hangingPunct="1"/>
            <a:r>
              <a:rPr lang="en-US" sz="2600" dirty="0"/>
              <a:t>No Personnel who should not be listed</a:t>
            </a:r>
          </a:p>
          <a:p>
            <a:pPr lvl="1" eaLnBrk="1" hangingPunct="1"/>
            <a:r>
              <a:rPr lang="en-US" sz="2600" dirty="0"/>
              <a:t>Personnel salaries are correct</a:t>
            </a:r>
          </a:p>
          <a:p>
            <a:pPr lvl="1" eaLnBrk="1" hangingPunct="1"/>
            <a:r>
              <a:rPr lang="en-US" sz="2600" dirty="0"/>
              <a:t>Personnel cost share data is on the project statement if applicable</a:t>
            </a:r>
          </a:p>
          <a:p>
            <a:pPr marL="457200" lvl="1" indent="0" eaLnBrk="1" hangingPunct="1">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565AC-2F32-6821-89DE-0D9C63F1B9A4}"/>
              </a:ext>
            </a:extLst>
          </p:cNvPr>
          <p:cNvSpPr>
            <a:spLocks noGrp="1"/>
          </p:cNvSpPr>
          <p:nvPr>
            <p:ph type="title"/>
          </p:nvPr>
        </p:nvSpPr>
        <p:spPr/>
        <p:txBody>
          <a:bodyPr/>
          <a:lstStyle/>
          <a:p>
            <a:r>
              <a:rPr lang="en-US" dirty="0"/>
              <a:t>ECC Project Account Summary</a:t>
            </a:r>
          </a:p>
        </p:txBody>
      </p:sp>
      <p:pic>
        <p:nvPicPr>
          <p:cNvPr id="5" name="Content Placeholder 4">
            <a:extLst>
              <a:ext uri="{FF2B5EF4-FFF2-40B4-BE49-F238E27FC236}">
                <a16:creationId xmlns:a16="http://schemas.microsoft.com/office/drawing/2014/main" id="{58B33C72-BA5D-F468-2285-78E2F14DDBCE}"/>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457200" y="2057400"/>
            <a:ext cx="8229600" cy="4343399"/>
          </a:xfrm>
        </p:spPr>
      </p:pic>
    </p:spTree>
    <p:extLst>
      <p:ext uri="{BB962C8B-B14F-4D97-AF65-F5344CB8AC3E}">
        <p14:creationId xmlns:p14="http://schemas.microsoft.com/office/powerpoint/2010/main" val="43266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pPr eaLnBrk="1" hangingPunct="1"/>
            <a:r>
              <a:rPr lang="en-US" sz="4000" dirty="0"/>
              <a:t>Goals of Effort Reporting Overview</a:t>
            </a:r>
          </a:p>
        </p:txBody>
      </p:sp>
      <p:sp>
        <p:nvSpPr>
          <p:cNvPr id="19458" name="Rectangle 3"/>
          <p:cNvSpPr>
            <a:spLocks noGrp="1" noChangeArrowheads="1"/>
          </p:cNvSpPr>
          <p:nvPr>
            <p:ph type="body" idx="1"/>
          </p:nvPr>
        </p:nvSpPr>
        <p:spPr/>
        <p:txBody>
          <a:bodyPr/>
          <a:lstStyle/>
          <a:p>
            <a:pPr eaLnBrk="1" hangingPunct="1"/>
            <a:r>
              <a:rPr lang="en-US" dirty="0"/>
              <a:t>The goals of Effort Reporting Overview are to gain awareness of:</a:t>
            </a:r>
          </a:p>
          <a:p>
            <a:pPr lvl="1" eaLnBrk="1" hangingPunct="1"/>
            <a:r>
              <a:rPr lang="en-US" dirty="0"/>
              <a:t>What effort reporting is.</a:t>
            </a:r>
          </a:p>
          <a:p>
            <a:pPr lvl="1" eaLnBrk="1" hangingPunct="1"/>
            <a:r>
              <a:rPr lang="en-US" dirty="0"/>
              <a:t>Why we do it.</a:t>
            </a:r>
          </a:p>
          <a:p>
            <a:pPr lvl="1" eaLnBrk="1" hangingPunct="1"/>
            <a:r>
              <a:rPr lang="en-US" dirty="0"/>
              <a:t>How we do it.</a:t>
            </a:r>
          </a:p>
          <a:p>
            <a:pPr lvl="1" eaLnBrk="1" hangingPunct="1"/>
            <a:r>
              <a:rPr lang="en-US" dirty="0"/>
              <a:t>Pre-reviewer role and responsibilities in new effort reporting system.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B452B-3A92-58F2-3660-25613B22D5AA}"/>
              </a:ext>
            </a:extLst>
          </p:cNvPr>
          <p:cNvSpPr>
            <a:spLocks noGrp="1"/>
          </p:cNvSpPr>
          <p:nvPr>
            <p:ph type="title"/>
          </p:nvPr>
        </p:nvSpPr>
        <p:spPr/>
        <p:txBody>
          <a:bodyPr/>
          <a:lstStyle/>
          <a:p>
            <a:r>
              <a:rPr lang="en-US"/>
              <a:t>ECC Project Statement Pre-review Page</a:t>
            </a:r>
            <a:endParaRPr lang="en-US" dirty="0"/>
          </a:p>
        </p:txBody>
      </p:sp>
      <p:pic>
        <p:nvPicPr>
          <p:cNvPr id="9" name="Content Placeholder 8">
            <a:extLst>
              <a:ext uri="{FF2B5EF4-FFF2-40B4-BE49-F238E27FC236}">
                <a16:creationId xmlns:a16="http://schemas.microsoft.com/office/drawing/2014/main" id="{93C40A0A-1202-31B1-E0B7-D48C0164E2DC}"/>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533400" y="1981200"/>
            <a:ext cx="7924800" cy="4572000"/>
          </a:xfrm>
        </p:spPr>
      </p:pic>
    </p:spTree>
    <p:extLst>
      <p:ext uri="{BB962C8B-B14F-4D97-AF65-F5344CB8AC3E}">
        <p14:creationId xmlns:p14="http://schemas.microsoft.com/office/powerpoint/2010/main" val="3583274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p:txBody>
          <a:bodyPr/>
          <a:lstStyle/>
          <a:p>
            <a:pPr eaLnBrk="1" hangingPunct="1"/>
            <a:r>
              <a:rPr lang="en-US" sz="3600" dirty="0"/>
              <a:t>Important Points about Effort Reporting</a:t>
            </a:r>
            <a:r>
              <a:rPr lang="en-US" sz="4000" dirty="0"/>
              <a:t> </a:t>
            </a:r>
          </a:p>
        </p:txBody>
      </p:sp>
      <p:sp>
        <p:nvSpPr>
          <p:cNvPr id="76802" name="Rectangle 3"/>
          <p:cNvSpPr>
            <a:spLocks noGrp="1" noChangeArrowheads="1"/>
          </p:cNvSpPr>
          <p:nvPr>
            <p:ph type="body" idx="1"/>
          </p:nvPr>
        </p:nvSpPr>
        <p:spPr/>
        <p:txBody>
          <a:bodyPr/>
          <a:lstStyle/>
          <a:p>
            <a:pPr eaLnBrk="1" hangingPunct="1"/>
            <a:r>
              <a:rPr lang="en-US" sz="2400" dirty="0"/>
              <a:t>The Principal Investigator (PI) </a:t>
            </a:r>
            <a:r>
              <a:rPr lang="en-US" sz="2400" u="sng" dirty="0"/>
              <a:t>must still</a:t>
            </a:r>
            <a:r>
              <a:rPr lang="en-US" sz="2400" dirty="0"/>
              <a:t> review, confirm, and certify that the salary charged and the cost share contributed to the project are accurate.</a:t>
            </a:r>
          </a:p>
          <a:p>
            <a:pPr eaLnBrk="1" hangingPunct="1"/>
            <a:r>
              <a:rPr lang="en-US" sz="2400" dirty="0"/>
              <a:t>The PI must also review that the salary charged is reasonable in relation to the work performed in support of the project even after a pre-review.</a:t>
            </a:r>
          </a:p>
          <a:p>
            <a:pPr eaLnBrk="1" hangingPunct="1"/>
            <a:r>
              <a:rPr lang="en-US" sz="2400" dirty="0"/>
              <a:t>In rare occasions, where someone other than the PI certifies (e.g., the chair, laboratory manager or project manager),  the method of verification used by the signer should accompany the Project Statement (attachment).</a:t>
            </a:r>
          </a:p>
          <a:p>
            <a:pPr eaLnBrk="1" hangingPunct="1"/>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p:txBody>
          <a:bodyPr/>
          <a:lstStyle/>
          <a:p>
            <a:pPr eaLnBrk="1" hangingPunct="1"/>
            <a:r>
              <a:rPr lang="en-US" sz="3600"/>
              <a:t>Important Points about Effort Reporting</a:t>
            </a:r>
          </a:p>
        </p:txBody>
      </p:sp>
      <p:sp>
        <p:nvSpPr>
          <p:cNvPr id="78850" name="Rectangle 3"/>
          <p:cNvSpPr>
            <a:spLocks noGrp="1" noChangeArrowheads="1"/>
          </p:cNvSpPr>
          <p:nvPr>
            <p:ph type="body" idx="1"/>
          </p:nvPr>
        </p:nvSpPr>
        <p:spPr/>
        <p:txBody>
          <a:bodyPr/>
          <a:lstStyle/>
          <a:p>
            <a:pPr eaLnBrk="1" hangingPunct="1">
              <a:lnSpc>
                <a:spcPct val="90000"/>
              </a:lnSpc>
            </a:pPr>
            <a:r>
              <a:rPr lang="en-US" sz="2400" dirty="0"/>
              <a:t>If the effort percentage certified is lower than the payroll distribution percentage, a cost transfer must be made to remove any excess salary charges.</a:t>
            </a:r>
          </a:p>
          <a:p>
            <a:pPr eaLnBrk="1" hangingPunct="1">
              <a:lnSpc>
                <a:spcPct val="90000"/>
              </a:lnSpc>
            </a:pPr>
            <a:r>
              <a:rPr lang="en-US" sz="2400" dirty="0"/>
              <a:t>Use the correct percentage on the EPAR for direct charges or cost shared payroll to ensure that the person’s effort is correctly reported in COGNOS.</a:t>
            </a:r>
          </a:p>
          <a:p>
            <a:pPr eaLnBrk="1" hangingPunct="1">
              <a:lnSpc>
                <a:spcPct val="90000"/>
              </a:lnSpc>
            </a:pPr>
            <a:r>
              <a:rPr lang="en-US" sz="2400" dirty="0"/>
              <a:t>Project Statement recertification is not required if the amounts charged are substantially correct, often defined as +/- 5 percentage points. </a:t>
            </a:r>
          </a:p>
          <a:p>
            <a:pPr eaLnBrk="1" hangingPunct="1">
              <a:lnSpc>
                <a:spcPct val="90000"/>
              </a:lnSpc>
            </a:pPr>
            <a:r>
              <a:rPr lang="en-US" sz="2400" dirty="0"/>
              <a:t>Please contact GCA - Isaac Collins or project admin in GCA with any questions!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ChangeArrowheads="1"/>
          </p:cNvSpPr>
          <p:nvPr>
            <p:ph type="title"/>
          </p:nvPr>
        </p:nvSpPr>
        <p:spPr/>
        <p:txBody>
          <a:bodyPr/>
          <a:lstStyle/>
          <a:p>
            <a:pPr eaLnBrk="1" hangingPunct="1"/>
            <a:r>
              <a:rPr lang="en-US" sz="3800" dirty="0"/>
              <a:t>Project Statements</a:t>
            </a:r>
          </a:p>
        </p:txBody>
      </p:sp>
      <p:sp>
        <p:nvSpPr>
          <p:cNvPr id="109570" name="Rectangle 3"/>
          <p:cNvSpPr>
            <a:spLocks noGrp="1" noChangeArrowheads="1"/>
          </p:cNvSpPr>
          <p:nvPr>
            <p:ph type="body" idx="1"/>
          </p:nvPr>
        </p:nvSpPr>
        <p:spPr>
          <a:xfrm>
            <a:off x="457200" y="1295400"/>
            <a:ext cx="8229600" cy="3886200"/>
          </a:xfrm>
        </p:spPr>
        <p:txBody>
          <a:bodyPr/>
          <a:lstStyle/>
          <a:p>
            <a:pPr eaLnBrk="1" hangingPunct="1"/>
            <a:r>
              <a:rPr lang="en-US" dirty="0"/>
              <a:t>Changes:</a:t>
            </a:r>
          </a:p>
          <a:p>
            <a:pPr lvl="1" eaLnBrk="1" hangingPunct="1"/>
            <a:r>
              <a:rPr lang="en-US" sz="2400" dirty="0"/>
              <a:t>ECC collects payroll data daily so updated </a:t>
            </a:r>
            <a:r>
              <a:rPr lang="en-US" sz="2400" dirty="0" err="1"/>
              <a:t>ePAR</a:t>
            </a:r>
            <a:r>
              <a:rPr lang="en-US" sz="2400" dirty="0"/>
              <a:t> data should appear the morning after final approval.</a:t>
            </a:r>
          </a:p>
          <a:p>
            <a:pPr lvl="1" eaLnBrk="1" hangingPunct="1"/>
            <a:r>
              <a:rPr lang="en-US" sz="2400" dirty="0"/>
              <a:t>If a project statement was certified in error and the percentage of effort differs </a:t>
            </a:r>
            <a:r>
              <a:rPr lang="en-US" sz="2400" i="1" dirty="0">
                <a:solidFill>
                  <a:schemeClr val="hlink"/>
                </a:solidFill>
              </a:rPr>
              <a:t>significantly</a:t>
            </a:r>
            <a:r>
              <a:rPr lang="en-US" sz="2400" dirty="0"/>
              <a:t> from the employee’s actual effort, defined as +/- 5 percentage points of total effort, a project statement can be re-opened by Central Administration (GCA – Isaac Collins, Sally Pettyjohn, and Charles Tarantino) then recertified by the PI.</a:t>
            </a:r>
          </a:p>
          <a:p>
            <a:pPr lvl="1" eaLnBrk="1" hangingPunct="1"/>
            <a:r>
              <a:rPr lang="en-US" sz="2400" dirty="0"/>
              <a:t>Project statements will all be done through the ECC system (there should be no manual project statements).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AB80B-0CF5-4445-9694-866EAE7B68ED}"/>
              </a:ext>
            </a:extLst>
          </p:cNvPr>
          <p:cNvSpPr>
            <a:spLocks noGrp="1"/>
          </p:cNvSpPr>
          <p:nvPr>
            <p:ph type="title"/>
          </p:nvPr>
        </p:nvSpPr>
        <p:spPr>
          <a:xfrm>
            <a:off x="457200" y="457200"/>
            <a:ext cx="8229600" cy="1066800"/>
          </a:xfrm>
        </p:spPr>
        <p:txBody>
          <a:bodyPr/>
          <a:lstStyle/>
          <a:p>
            <a:r>
              <a:rPr lang="en-US" dirty="0"/>
              <a:t>ECC Best Practices</a:t>
            </a:r>
          </a:p>
        </p:txBody>
      </p:sp>
      <p:sp>
        <p:nvSpPr>
          <p:cNvPr id="3" name="Content Placeholder 2">
            <a:extLst>
              <a:ext uri="{FF2B5EF4-FFF2-40B4-BE49-F238E27FC236}">
                <a16:creationId xmlns:a16="http://schemas.microsoft.com/office/drawing/2014/main" id="{8AE56D83-1EF9-D387-B459-7BAB741DB88E}"/>
              </a:ext>
            </a:extLst>
          </p:cNvPr>
          <p:cNvSpPr>
            <a:spLocks noGrp="1"/>
          </p:cNvSpPr>
          <p:nvPr>
            <p:ph idx="1"/>
          </p:nvPr>
        </p:nvSpPr>
        <p:spPr>
          <a:xfrm>
            <a:off x="457200" y="1600200"/>
            <a:ext cx="8229600" cy="3886200"/>
          </a:xfrm>
        </p:spPr>
        <p:txBody>
          <a:bodyPr/>
          <a:lstStyle/>
          <a:p>
            <a:r>
              <a:rPr lang="en-US" sz="2600" dirty="0"/>
              <a:t>Pre-reviewers should meet with PIs at the beginning of the effort reporting period to determine who will be working on the sponsored project and how much is being paid from the project for all individuals (Meeting should occur between January &amp; February for first period and between July &amp; August for second period).  </a:t>
            </a:r>
          </a:p>
          <a:p>
            <a:r>
              <a:rPr lang="en-US" sz="2600" dirty="0"/>
              <a:t>Pre-reviewers should also be aware if a grant has cost share.  Cost Share will be set up via an </a:t>
            </a:r>
            <a:r>
              <a:rPr lang="en-US" sz="2600" dirty="0" err="1"/>
              <a:t>ePAR</a:t>
            </a:r>
            <a:r>
              <a:rPr lang="en-US" sz="2600" dirty="0"/>
              <a:t> to document it in the payroll ledgers which will result in it being shown on project statements.</a:t>
            </a:r>
          </a:p>
        </p:txBody>
      </p:sp>
    </p:spTree>
    <p:extLst>
      <p:ext uri="{BB962C8B-B14F-4D97-AF65-F5344CB8AC3E}">
        <p14:creationId xmlns:p14="http://schemas.microsoft.com/office/powerpoint/2010/main" val="2014155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AB80B-0CF5-4445-9694-866EAE7B68ED}"/>
              </a:ext>
            </a:extLst>
          </p:cNvPr>
          <p:cNvSpPr>
            <a:spLocks noGrp="1"/>
          </p:cNvSpPr>
          <p:nvPr>
            <p:ph type="title"/>
          </p:nvPr>
        </p:nvSpPr>
        <p:spPr/>
        <p:txBody>
          <a:bodyPr/>
          <a:lstStyle/>
          <a:p>
            <a:r>
              <a:rPr lang="en-US" dirty="0"/>
              <a:t>ECC Best Practices cont. </a:t>
            </a:r>
          </a:p>
        </p:txBody>
      </p:sp>
      <p:sp>
        <p:nvSpPr>
          <p:cNvPr id="3" name="Content Placeholder 2">
            <a:extLst>
              <a:ext uri="{FF2B5EF4-FFF2-40B4-BE49-F238E27FC236}">
                <a16:creationId xmlns:a16="http://schemas.microsoft.com/office/drawing/2014/main" id="{8AE56D83-1EF9-D387-B459-7BAB741DB88E}"/>
              </a:ext>
            </a:extLst>
          </p:cNvPr>
          <p:cNvSpPr>
            <a:spLocks noGrp="1"/>
          </p:cNvSpPr>
          <p:nvPr>
            <p:ph idx="1"/>
          </p:nvPr>
        </p:nvSpPr>
        <p:spPr>
          <a:xfrm>
            <a:off x="533400" y="1143001"/>
            <a:ext cx="8229600" cy="3886200"/>
          </a:xfrm>
        </p:spPr>
        <p:txBody>
          <a:bodyPr/>
          <a:lstStyle/>
          <a:p>
            <a:pPr marL="0" indent="0">
              <a:buNone/>
            </a:pPr>
            <a:endParaRPr lang="en-US" sz="2800" dirty="0"/>
          </a:p>
          <a:p>
            <a:r>
              <a:rPr lang="en-US" sz="2800" dirty="0"/>
              <a:t>Pre-reviewers should also meet with PIs 60 days before the end date of the reporting period to ensure any changes needed to payroll are processed via </a:t>
            </a:r>
            <a:r>
              <a:rPr lang="en-US" sz="2800" dirty="0" err="1"/>
              <a:t>ePAR</a:t>
            </a:r>
            <a:r>
              <a:rPr lang="en-US" sz="2800" dirty="0"/>
              <a:t> to ensure accurate payroll data on projects (May for first reporting period and November for the second reporting period).</a:t>
            </a:r>
          </a:p>
          <a:p>
            <a:r>
              <a:rPr lang="en-US" sz="2800" dirty="0"/>
              <a:t>When the pre-review period opens, complete your review as quickly as possible, due to time constraints on when </a:t>
            </a:r>
            <a:r>
              <a:rPr lang="en-US" sz="2800" dirty="0" err="1"/>
              <a:t>ePARs</a:t>
            </a:r>
            <a:r>
              <a:rPr lang="en-US" sz="2800" dirty="0"/>
              <a:t> must be submitted for fiscal year end/close.</a:t>
            </a:r>
          </a:p>
        </p:txBody>
      </p:sp>
    </p:spTree>
    <p:extLst>
      <p:ext uri="{BB962C8B-B14F-4D97-AF65-F5344CB8AC3E}">
        <p14:creationId xmlns:p14="http://schemas.microsoft.com/office/powerpoint/2010/main" val="32201165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p:txBody>
          <a:bodyPr/>
          <a:lstStyle/>
          <a:p>
            <a:pPr eaLnBrk="1" hangingPunct="1"/>
            <a:r>
              <a:rPr lang="en-US" sz="4000" dirty="0"/>
              <a:t>Timeline for System Training</a:t>
            </a:r>
          </a:p>
        </p:txBody>
      </p:sp>
      <p:sp>
        <p:nvSpPr>
          <p:cNvPr id="80898" name="Rectangle 3"/>
          <p:cNvSpPr>
            <a:spLocks noGrp="1" noChangeArrowheads="1"/>
          </p:cNvSpPr>
          <p:nvPr>
            <p:ph type="body" idx="1"/>
          </p:nvPr>
        </p:nvSpPr>
        <p:spPr/>
        <p:txBody>
          <a:bodyPr/>
          <a:lstStyle/>
          <a:p>
            <a:pPr eaLnBrk="1" hangingPunct="1">
              <a:lnSpc>
                <a:spcPct val="80000"/>
              </a:lnSpc>
            </a:pPr>
            <a:r>
              <a:rPr lang="en-US" sz="2800" dirty="0"/>
              <a:t>Training within ECC will Tuesday July 25</a:t>
            </a:r>
            <a:r>
              <a:rPr lang="en-US" sz="2800" baseline="30000" dirty="0"/>
              <a:t>th</a:t>
            </a:r>
            <a:r>
              <a:rPr lang="en-US" sz="2800" dirty="0"/>
              <a:t> and Thursday July 27</a:t>
            </a:r>
            <a:r>
              <a:rPr lang="en-US" sz="2800" baseline="30000" dirty="0"/>
              <a:t>th</a:t>
            </a:r>
            <a:r>
              <a:rPr lang="en-US" sz="2800" dirty="0"/>
              <a:t> from 2:00 – 3:30pm</a:t>
            </a:r>
          </a:p>
          <a:p>
            <a:pPr eaLnBrk="1" hangingPunct="1">
              <a:lnSpc>
                <a:spcPct val="80000"/>
              </a:lnSpc>
            </a:pPr>
            <a:r>
              <a:rPr lang="en-US" sz="2800" dirty="0"/>
              <a:t>Instructional documents will be available online at research.unt.edu/grams along with training videos. </a:t>
            </a:r>
          </a:p>
          <a:p>
            <a:pPr eaLnBrk="1" hangingPunct="1">
              <a:lnSpc>
                <a:spcPct val="80000"/>
              </a:lnSpc>
            </a:pPr>
            <a:r>
              <a:rPr lang="en-US" sz="2800" dirty="0"/>
              <a:t>PI training to begin in August.  </a:t>
            </a:r>
          </a:p>
          <a:p>
            <a:pPr eaLnBrk="1" hangingPunct="1">
              <a:lnSpc>
                <a:spcPct val="80000"/>
              </a:lnSpc>
            </a:pPr>
            <a:endParaRPr 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ChangeArrowheads="1"/>
          </p:cNvSpPr>
          <p:nvPr>
            <p:ph type="title"/>
          </p:nvPr>
        </p:nvSpPr>
        <p:spPr/>
        <p:txBody>
          <a:bodyPr/>
          <a:lstStyle/>
          <a:p>
            <a:pPr eaLnBrk="1" hangingPunct="1"/>
            <a:r>
              <a:rPr lang="en-US" sz="2400" b="1" dirty="0"/>
              <a:t>Office of Grants and Contracts Research Administration </a:t>
            </a:r>
          </a:p>
        </p:txBody>
      </p:sp>
      <p:sp>
        <p:nvSpPr>
          <p:cNvPr id="117762" name="Rectangle 3"/>
          <p:cNvSpPr>
            <a:spLocks noGrp="1" noChangeArrowheads="1"/>
          </p:cNvSpPr>
          <p:nvPr>
            <p:ph type="body" idx="1"/>
          </p:nvPr>
        </p:nvSpPr>
        <p:spPr>
          <a:xfrm>
            <a:off x="457200" y="1524000"/>
            <a:ext cx="8229600" cy="4953000"/>
          </a:xfrm>
        </p:spPr>
        <p:txBody>
          <a:bodyPr/>
          <a:lstStyle/>
          <a:p>
            <a:pPr marL="0" indent="0" eaLnBrk="1" hangingPunct="1">
              <a:lnSpc>
                <a:spcPct val="80000"/>
              </a:lnSpc>
              <a:buNone/>
            </a:pPr>
            <a:endParaRPr lang="en-US" sz="1700" b="1" dirty="0"/>
          </a:p>
          <a:p>
            <a:pPr eaLnBrk="1" hangingPunct="1">
              <a:lnSpc>
                <a:spcPct val="80000"/>
              </a:lnSpc>
            </a:pPr>
            <a:r>
              <a:rPr lang="en-US" sz="1800" b="1" dirty="0"/>
              <a:t>Isaac Collins, Financial Analyst, x2249</a:t>
            </a:r>
          </a:p>
          <a:p>
            <a:pPr marL="0" indent="0" eaLnBrk="1" hangingPunct="1">
              <a:lnSpc>
                <a:spcPct val="80000"/>
              </a:lnSpc>
              <a:buNone/>
            </a:pPr>
            <a:r>
              <a:rPr lang="en-US" sz="1800" b="1" dirty="0"/>
              <a:t>	</a:t>
            </a:r>
            <a:r>
              <a:rPr lang="en-US" sz="1800" b="1" dirty="0">
                <a:hlinkClick r:id="rId3"/>
              </a:rPr>
              <a:t>isaac.collins@unt.edu</a:t>
            </a:r>
            <a:endParaRPr lang="en-US" sz="1700" b="1" dirty="0"/>
          </a:p>
          <a:p>
            <a:pPr marL="0" indent="0" eaLnBrk="1" hangingPunct="1">
              <a:lnSpc>
                <a:spcPct val="80000"/>
              </a:lnSpc>
              <a:buNone/>
            </a:pPr>
            <a:endParaRPr lang="en-US" sz="1300" b="1" dirty="0"/>
          </a:p>
          <a:p>
            <a:pPr eaLnBrk="1" hangingPunct="1">
              <a:lnSpc>
                <a:spcPct val="80000"/>
              </a:lnSpc>
            </a:pPr>
            <a:r>
              <a:rPr lang="en-US" sz="1700" b="1" dirty="0"/>
              <a:t>Sally Pettyjohn, Sr. Administrative Coordinator; x3940</a:t>
            </a:r>
          </a:p>
          <a:p>
            <a:pPr marL="0" indent="0" eaLnBrk="1" hangingPunct="1">
              <a:lnSpc>
                <a:spcPct val="80000"/>
              </a:lnSpc>
              <a:buNone/>
            </a:pPr>
            <a:r>
              <a:rPr lang="en-US" sz="1700" b="1" dirty="0"/>
              <a:t>	</a:t>
            </a:r>
            <a:r>
              <a:rPr lang="en-US" sz="1700" b="1" dirty="0">
                <a:hlinkClick r:id="rId4"/>
              </a:rPr>
              <a:t>sally.pettyjohn@unt.edu</a:t>
            </a:r>
            <a:endParaRPr lang="en-US" sz="1700" b="1" dirty="0"/>
          </a:p>
          <a:p>
            <a:pPr marL="0" indent="0" eaLnBrk="1" hangingPunct="1">
              <a:lnSpc>
                <a:spcPct val="80000"/>
              </a:lnSpc>
              <a:buNone/>
            </a:pPr>
            <a:endParaRPr lang="en-US" sz="1300" b="1" dirty="0"/>
          </a:p>
          <a:p>
            <a:pPr marL="0" indent="0" eaLnBrk="1" hangingPunct="1">
              <a:lnSpc>
                <a:spcPct val="80000"/>
              </a:lnSpc>
              <a:buNone/>
            </a:pPr>
            <a:endParaRPr lang="en-US" sz="16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A7D68-542E-1A16-51C4-160CAA53217B}"/>
              </a:ext>
            </a:extLst>
          </p:cNvPr>
          <p:cNvSpPr>
            <a:spLocks noGrp="1"/>
          </p:cNvSpPr>
          <p:nvPr>
            <p:ph type="title"/>
          </p:nvPr>
        </p:nvSpPr>
        <p:spPr/>
        <p:txBody>
          <a:bodyPr/>
          <a:lstStyle/>
          <a:p>
            <a:r>
              <a:rPr lang="en-US" dirty="0"/>
              <a:t>What is Effort Certification</a:t>
            </a:r>
          </a:p>
        </p:txBody>
      </p:sp>
      <p:sp>
        <p:nvSpPr>
          <p:cNvPr id="3" name="Content Placeholder 2">
            <a:extLst>
              <a:ext uri="{FF2B5EF4-FFF2-40B4-BE49-F238E27FC236}">
                <a16:creationId xmlns:a16="http://schemas.microsoft.com/office/drawing/2014/main" id="{B393C4C1-4530-6E71-FCCD-EDB8DC884FEF}"/>
              </a:ext>
            </a:extLst>
          </p:cNvPr>
          <p:cNvSpPr>
            <a:spLocks noGrp="1"/>
          </p:cNvSpPr>
          <p:nvPr>
            <p:ph idx="1"/>
          </p:nvPr>
        </p:nvSpPr>
        <p:spPr/>
        <p:txBody>
          <a:bodyPr/>
          <a:lstStyle/>
          <a:p>
            <a:r>
              <a:rPr lang="en-US" sz="2800" dirty="0"/>
              <a:t>According to the </a:t>
            </a:r>
            <a:r>
              <a:rPr lang="en-US" sz="2800" dirty="0">
                <a:solidFill>
                  <a:srgbClr val="92D050"/>
                </a:solidFill>
              </a:rPr>
              <a:t>UNT </a:t>
            </a:r>
            <a:r>
              <a:rPr lang="en-US" sz="2800" dirty="0"/>
              <a:t>Policy “Certification of Effort” is a </a:t>
            </a:r>
            <a:r>
              <a:rPr lang="en-US" sz="2800" u="sng" dirty="0"/>
              <a:t>confirmation of the work that has been performed</a:t>
            </a:r>
            <a:r>
              <a:rPr lang="en-US" sz="2800" dirty="0"/>
              <a:t>.  Each Activity  is attributed a </a:t>
            </a:r>
            <a:r>
              <a:rPr lang="en-US" sz="2800" u="sng" dirty="0"/>
              <a:t>percentage of the effort during the reporting period</a:t>
            </a:r>
            <a:r>
              <a:rPr lang="en-US" sz="2800" dirty="0"/>
              <a:t> that is reasonable in relation to 100% of total effort for all activities for which an individual is paid by UNT during a specific period.</a:t>
            </a:r>
          </a:p>
          <a:p>
            <a:pPr lvl="1"/>
            <a:r>
              <a:rPr lang="en-US" sz="2400" u="sng" dirty="0"/>
              <a:t>The charge to each award must be appropriate in relation to the work performed</a:t>
            </a:r>
            <a:r>
              <a:rPr lang="en-US" sz="2400" dirty="0"/>
              <a:t>.</a:t>
            </a:r>
          </a:p>
        </p:txBody>
      </p:sp>
    </p:spTree>
    <p:extLst>
      <p:ext uri="{BB962C8B-B14F-4D97-AF65-F5344CB8AC3E}">
        <p14:creationId xmlns:p14="http://schemas.microsoft.com/office/powerpoint/2010/main" val="4001876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r>
              <a:rPr lang="en-US" sz="4000"/>
              <a:t>Effort Reporting Defined</a:t>
            </a:r>
          </a:p>
        </p:txBody>
      </p:sp>
      <p:sp>
        <p:nvSpPr>
          <p:cNvPr id="23554" name="Rectangle 3"/>
          <p:cNvSpPr>
            <a:spLocks noGrp="1" noChangeArrowheads="1"/>
          </p:cNvSpPr>
          <p:nvPr>
            <p:ph type="body" idx="1"/>
          </p:nvPr>
        </p:nvSpPr>
        <p:spPr/>
        <p:txBody>
          <a:bodyPr/>
          <a:lstStyle/>
          <a:p>
            <a:pPr eaLnBrk="1" hangingPunct="1"/>
            <a:r>
              <a:rPr lang="en-US" dirty="0"/>
              <a:t>Basic Definitions Highlights</a:t>
            </a:r>
          </a:p>
          <a:p>
            <a:pPr lvl="1" eaLnBrk="1" hangingPunct="1"/>
            <a:r>
              <a:rPr lang="en-US" dirty="0"/>
              <a:t>Effort: </a:t>
            </a:r>
          </a:p>
          <a:p>
            <a:pPr lvl="2" eaLnBrk="1" hangingPunct="1"/>
            <a:r>
              <a:rPr lang="en-US" dirty="0"/>
              <a:t>Work performed for UNT.</a:t>
            </a:r>
          </a:p>
          <a:p>
            <a:pPr lvl="2" eaLnBrk="1" hangingPunct="1"/>
            <a:r>
              <a:rPr lang="en-US" dirty="0"/>
              <a:t>Fraction of time devoted to any activity (teaching, committees, research, admin, </a:t>
            </a:r>
            <a:r>
              <a:rPr lang="en-US" dirty="0" err="1"/>
              <a:t>etc</a:t>
            </a:r>
            <a:r>
              <a:rPr lang="en-US" dirty="0"/>
              <a:t>).</a:t>
            </a:r>
          </a:p>
          <a:p>
            <a:pPr lvl="2" eaLnBrk="1" hangingPunct="1"/>
            <a:r>
              <a:rPr lang="en-US" dirty="0"/>
              <a:t>Expressed as a percentage of total UNT activity. </a:t>
            </a:r>
          </a:p>
          <a:p>
            <a:pPr lvl="1" eaLnBrk="1" hangingPunct="1"/>
            <a:r>
              <a:rPr lang="en-US" dirty="0"/>
              <a:t>Effort Certification:</a:t>
            </a:r>
          </a:p>
          <a:p>
            <a:pPr lvl="2" eaLnBrk="1" hangingPunct="1"/>
            <a:r>
              <a:rPr lang="en-US" dirty="0"/>
              <a:t>The act of confirming in that effort is correct and accurate.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pPr eaLnBrk="1" hangingPunct="1"/>
            <a:r>
              <a:rPr lang="en-US" sz="3400" dirty="0"/>
              <a:t>Why do we do it and why are we looking at Effort Reporting?</a:t>
            </a:r>
          </a:p>
        </p:txBody>
      </p:sp>
      <p:sp>
        <p:nvSpPr>
          <p:cNvPr id="17410" name="Rectangle 3"/>
          <p:cNvSpPr>
            <a:spLocks noGrp="1" noChangeArrowheads="1"/>
          </p:cNvSpPr>
          <p:nvPr>
            <p:ph type="body" idx="1"/>
          </p:nvPr>
        </p:nvSpPr>
        <p:spPr/>
        <p:txBody>
          <a:bodyPr/>
          <a:lstStyle/>
          <a:p>
            <a:pPr eaLnBrk="1" hangingPunct="1">
              <a:lnSpc>
                <a:spcPct val="90000"/>
              </a:lnSpc>
            </a:pPr>
            <a:r>
              <a:rPr lang="en-US" sz="2800" dirty="0"/>
              <a:t>Required by federal government.</a:t>
            </a:r>
          </a:p>
          <a:p>
            <a:pPr eaLnBrk="1" hangingPunct="1">
              <a:lnSpc>
                <a:spcPct val="90000"/>
              </a:lnSpc>
            </a:pPr>
            <a:r>
              <a:rPr lang="en-US" sz="2800" dirty="0"/>
              <a:t>Increased federal focus on effort reporting.</a:t>
            </a:r>
          </a:p>
          <a:p>
            <a:pPr eaLnBrk="1" hangingPunct="1">
              <a:lnSpc>
                <a:spcPct val="90000"/>
              </a:lnSpc>
            </a:pPr>
            <a:r>
              <a:rPr lang="en-US" sz="2800" dirty="0"/>
              <a:t>Typically the largest cost category.</a:t>
            </a:r>
          </a:p>
          <a:p>
            <a:pPr eaLnBrk="1" hangingPunct="1">
              <a:lnSpc>
                <a:spcPct val="90000"/>
              </a:lnSpc>
            </a:pPr>
            <a:r>
              <a:rPr lang="en-US" sz="2800" dirty="0"/>
              <a:t>Must minimize audit risk.</a:t>
            </a:r>
          </a:p>
          <a:p>
            <a:pPr eaLnBrk="1" hangingPunct="1">
              <a:lnSpc>
                <a:spcPct val="90000"/>
              </a:lnSpc>
            </a:pPr>
            <a:r>
              <a:rPr lang="en-US" sz="2800" dirty="0"/>
              <a:t>New effort reporting system Summer 2023 (ECC).</a:t>
            </a:r>
          </a:p>
          <a:p>
            <a:pPr eaLnBrk="1" hangingPunct="1">
              <a:lnSpc>
                <a:spcPct val="90000"/>
              </a:lnSpc>
            </a:pPr>
            <a:r>
              <a:rPr lang="en-US" sz="2800" dirty="0"/>
              <a:t>New Pre-Reviewer role in ECC system.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pPr eaLnBrk="1" hangingPunct="1"/>
            <a:r>
              <a:rPr lang="en-US" sz="3600" dirty="0"/>
              <a:t>Uniform Guidance </a:t>
            </a:r>
            <a:r>
              <a:rPr lang="fr-FR" sz="3600" dirty="0"/>
              <a:t>2 CFR § 200.430</a:t>
            </a:r>
            <a:r>
              <a:rPr lang="en-US" sz="3800" dirty="0"/>
              <a:t>: Compensation for Personal Services</a:t>
            </a:r>
          </a:p>
        </p:txBody>
      </p:sp>
      <p:sp>
        <p:nvSpPr>
          <p:cNvPr id="54274" name="Rectangle 3"/>
          <p:cNvSpPr>
            <a:spLocks noGrp="1" noChangeArrowheads="1"/>
          </p:cNvSpPr>
          <p:nvPr>
            <p:ph type="body" idx="1"/>
          </p:nvPr>
        </p:nvSpPr>
        <p:spPr/>
        <p:txBody>
          <a:bodyPr/>
          <a:lstStyle/>
          <a:p>
            <a:pPr eaLnBrk="1" hangingPunct="1">
              <a:lnSpc>
                <a:spcPct val="80000"/>
              </a:lnSpc>
            </a:pPr>
            <a:r>
              <a:rPr lang="en-US" sz="2800" dirty="0"/>
              <a:t>General Principles:</a:t>
            </a:r>
          </a:p>
          <a:p>
            <a:pPr lvl="1" eaLnBrk="1" hangingPunct="1">
              <a:lnSpc>
                <a:spcPct val="80000"/>
              </a:lnSpc>
            </a:pPr>
            <a:r>
              <a:rPr lang="en-US" sz="2500" dirty="0"/>
              <a:t>The distribution of salaries and wages is based on payroll.</a:t>
            </a:r>
          </a:p>
          <a:p>
            <a:pPr lvl="1" eaLnBrk="1" hangingPunct="1">
              <a:lnSpc>
                <a:spcPct val="80000"/>
              </a:lnSpc>
            </a:pPr>
            <a:r>
              <a:rPr lang="en-US" sz="2500" dirty="0"/>
              <a:t>Apportionment of salaries and wages produces an equitable distribution based upon effort and contributed activities.</a:t>
            </a:r>
          </a:p>
          <a:p>
            <a:pPr lvl="1" eaLnBrk="1" hangingPunct="1">
              <a:lnSpc>
                <a:spcPct val="80000"/>
              </a:lnSpc>
            </a:pPr>
            <a:r>
              <a:rPr lang="en-US" sz="2500" dirty="0"/>
              <a:t>In an academic setting, any method of apportionment recognizes that teaching, research, and service and administration are inextricably intermingled.</a:t>
            </a:r>
          </a:p>
          <a:p>
            <a:pPr lvl="1" eaLnBrk="1" hangingPunct="1">
              <a:lnSpc>
                <a:spcPct val="80000"/>
              </a:lnSpc>
              <a:buFont typeface="Wingdings" pitchFamily="2" charset="2"/>
              <a:buNone/>
            </a:pPr>
            <a:r>
              <a:rPr lang="en-US" sz="2500" dirty="0"/>
              <a:t>	Therefore, reliance is based upon estimates in which a degree of tolerance is acceptable.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p:txBody>
          <a:bodyPr/>
          <a:lstStyle/>
          <a:p>
            <a:pPr eaLnBrk="1" hangingPunct="1"/>
            <a:r>
              <a:rPr lang="en-US" sz="3600" dirty="0"/>
              <a:t>Effort Reporting versus Payroll Distribution</a:t>
            </a:r>
            <a:r>
              <a:rPr lang="en-US" sz="4000" dirty="0"/>
              <a:t> </a:t>
            </a:r>
          </a:p>
        </p:txBody>
      </p:sp>
      <p:sp>
        <p:nvSpPr>
          <p:cNvPr id="29698" name="Rectangle 3"/>
          <p:cNvSpPr>
            <a:spLocks noGrp="1" noChangeArrowheads="1"/>
          </p:cNvSpPr>
          <p:nvPr>
            <p:ph type="body" idx="1"/>
          </p:nvPr>
        </p:nvSpPr>
        <p:spPr>
          <a:xfrm>
            <a:off x="457200" y="1676400"/>
            <a:ext cx="8229600" cy="3886200"/>
          </a:xfrm>
        </p:spPr>
        <p:txBody>
          <a:bodyPr/>
          <a:lstStyle/>
          <a:p>
            <a:pPr eaLnBrk="1" hangingPunct="1"/>
            <a:r>
              <a:rPr lang="en-US" dirty="0"/>
              <a:t>Payroll Distribution:</a:t>
            </a:r>
          </a:p>
          <a:p>
            <a:pPr lvl="1" eaLnBrk="1" hangingPunct="1"/>
            <a:r>
              <a:rPr lang="en-US" dirty="0"/>
              <a:t>The basic distribution of one’s salary or origin source of pay</a:t>
            </a:r>
          </a:p>
          <a:p>
            <a:pPr eaLnBrk="1" hangingPunct="1"/>
            <a:r>
              <a:rPr lang="en-US" dirty="0"/>
              <a:t>Effort Reporting:</a:t>
            </a:r>
          </a:p>
          <a:p>
            <a:pPr lvl="1" eaLnBrk="1" hangingPunct="1"/>
            <a:r>
              <a:rPr lang="en-US" dirty="0"/>
              <a:t>Describe the allocation of an individual’s actual time and effort spent for specific projects, whether or not reimbursed by the sponsor.</a:t>
            </a:r>
            <a:endParaRPr lang="en-US" b="1"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pPr eaLnBrk="1" hangingPunct="1"/>
            <a:r>
              <a:rPr lang="en-US" sz="4000" dirty="0"/>
              <a:t>What Effort is NOT</a:t>
            </a:r>
          </a:p>
        </p:txBody>
      </p:sp>
      <p:sp>
        <p:nvSpPr>
          <p:cNvPr id="27650" name="Rectangle 3"/>
          <p:cNvSpPr>
            <a:spLocks noGrp="1" noChangeArrowheads="1"/>
          </p:cNvSpPr>
          <p:nvPr>
            <p:ph type="body" idx="1"/>
          </p:nvPr>
        </p:nvSpPr>
        <p:spPr/>
        <p:txBody>
          <a:bodyPr/>
          <a:lstStyle/>
          <a:p>
            <a:pPr eaLnBrk="1" hangingPunct="1"/>
            <a:r>
              <a:rPr lang="en-US" sz="2800" dirty="0"/>
              <a:t>It is NOT necessarily the same as payroll distribution.</a:t>
            </a:r>
          </a:p>
          <a:p>
            <a:pPr eaLnBrk="1" hangingPunct="1">
              <a:buFont typeface="Wingdings" pitchFamily="2" charset="2"/>
              <a:buNone/>
            </a:pPr>
            <a:endParaRPr lang="en-US" sz="2800" dirty="0"/>
          </a:p>
          <a:p>
            <a:pPr eaLnBrk="1" hangingPunct="1"/>
            <a:r>
              <a:rPr lang="en-US" sz="2800" dirty="0"/>
              <a:t>It is NOT 40 hours per week.  </a:t>
            </a:r>
          </a:p>
          <a:p>
            <a:pPr eaLnBrk="1" hangingPunct="1">
              <a:buFont typeface="Wingdings" pitchFamily="2" charset="2"/>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excluded from Effort?</a:t>
            </a:r>
          </a:p>
        </p:txBody>
      </p:sp>
      <p:sp>
        <p:nvSpPr>
          <p:cNvPr id="3" name="Content Placeholder 2"/>
          <p:cNvSpPr>
            <a:spLocks noGrp="1"/>
          </p:cNvSpPr>
          <p:nvPr>
            <p:ph idx="1"/>
          </p:nvPr>
        </p:nvSpPr>
        <p:spPr/>
        <p:txBody>
          <a:bodyPr/>
          <a:lstStyle/>
          <a:p>
            <a:r>
              <a:rPr lang="en-US" sz="2800"/>
              <a:t>Specific short-term </a:t>
            </a:r>
            <a:r>
              <a:rPr lang="en-US" sz="2800" dirty="0"/>
              <a:t>assignments (not routine and are compensated separately)</a:t>
            </a:r>
          </a:p>
          <a:p>
            <a:pPr marL="0" indent="0">
              <a:buNone/>
            </a:pPr>
            <a:endParaRPr lang="en-US" sz="2800" dirty="0"/>
          </a:p>
          <a:p>
            <a:r>
              <a:rPr lang="en-US" sz="2800" dirty="0"/>
              <a:t>One-time payments are not included</a:t>
            </a:r>
          </a:p>
        </p:txBody>
      </p:sp>
    </p:spTree>
    <p:extLst>
      <p:ext uri="{BB962C8B-B14F-4D97-AF65-F5344CB8AC3E}">
        <p14:creationId xmlns:p14="http://schemas.microsoft.com/office/powerpoint/2010/main" val="3395124273"/>
      </p:ext>
    </p:extLst>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557A8880F0FA445BA2BE30F7E9CC2AC" ma:contentTypeVersion="16" ma:contentTypeDescription="Create a new document." ma:contentTypeScope="" ma:versionID="5546f14f6ecd2f4ab246dcbc93b4cb97">
  <xsd:schema xmlns:xsd="http://www.w3.org/2001/XMLSchema" xmlns:xs="http://www.w3.org/2001/XMLSchema" xmlns:p="http://schemas.microsoft.com/office/2006/metadata/properties" xmlns:ns2="a63289e8-8b6f-4167-a9f1-40f50a5040f4" xmlns:ns3="14996934-da95-4fdd-8e71-d3b67b28427a" targetNamespace="http://schemas.microsoft.com/office/2006/metadata/properties" ma:root="true" ma:fieldsID="32bd9ab1d190d85890890cceec708dcd" ns2:_="" ns3:_="">
    <xsd:import namespace="a63289e8-8b6f-4167-a9f1-40f50a5040f4"/>
    <xsd:import namespace="14996934-da95-4fdd-8e71-d3b67b28427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3289e8-8b6f-4167-a9f1-40f50a5040f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fe284ab-3129-4a4f-a33b-1446679d637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996934-da95-4fdd-8e71-d3b67b28427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853fa8d-8a3f-4871-8be4-16392ca3eaf1}" ma:internalName="TaxCatchAll" ma:showField="CatchAllData" ma:web="14996934-da95-4fdd-8e71-d3b67b28427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4996934-da95-4fdd-8e71-d3b67b28427a" xsi:nil="true"/>
    <lcf76f155ced4ddcb4097134ff3c332f xmlns="a63289e8-8b6f-4167-a9f1-40f50a5040f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D386532-C0ED-41AE-8699-1C21EEE77321}">
  <ds:schemaRefs>
    <ds:schemaRef ds:uri="http://schemas.microsoft.com/sharepoint/v3/contenttype/forms"/>
  </ds:schemaRefs>
</ds:datastoreItem>
</file>

<file path=customXml/itemProps2.xml><?xml version="1.0" encoding="utf-8"?>
<ds:datastoreItem xmlns:ds="http://schemas.openxmlformats.org/officeDocument/2006/customXml" ds:itemID="{94313BB3-DDD1-4CF0-9ADB-FFB6832F7A28}"/>
</file>

<file path=customXml/itemProps3.xml><?xml version="1.0" encoding="utf-8"?>
<ds:datastoreItem xmlns:ds="http://schemas.openxmlformats.org/officeDocument/2006/customXml" ds:itemID="{71729278-7678-41C7-A0EC-A590118B25A6}">
  <ds:schemaRefs>
    <ds:schemaRef ds:uri="http://schemas.microsoft.com/office/2006/metadata/properties"/>
    <ds:schemaRef ds:uri="http://www.w3.org/XML/1998/namespace"/>
    <ds:schemaRef ds:uri="http://schemas.microsoft.com/office/infopath/2007/PartnerControls"/>
    <ds:schemaRef ds:uri="14996934-da95-4fdd-8e71-d3b67b28427a"/>
    <ds:schemaRef ds:uri="http://purl.org/dc/dcmitype/"/>
    <ds:schemaRef ds:uri="http://purl.org/dc/elements/1.1/"/>
    <ds:schemaRef ds:uri="http://schemas.openxmlformats.org/package/2006/metadata/core-properties"/>
    <ds:schemaRef ds:uri="http://schemas.microsoft.com/office/2006/documentManagement/types"/>
    <ds:schemaRef ds:uri="a63289e8-8b6f-4167-a9f1-40f50a5040f4"/>
    <ds:schemaRef ds:uri="http://purl.org/dc/terms/"/>
  </ds:schemaRefs>
</ds:datastoreItem>
</file>

<file path=docMetadata/LabelInfo.xml><?xml version="1.0" encoding="utf-8"?>
<clbl:labelList xmlns:clbl="http://schemas.microsoft.com/office/2020/mipLabelMetadata">
  <clbl:label id="{37f4b8a2-ad4f-41b5-9a91-284d2cc38f56}" enabled="1" method="Standard" siteId="{70de1992-07c6-480f-a318-a1afcba03983}" contentBits="0" removed="0"/>
</clbl:labelList>
</file>

<file path=docProps/app.xml><?xml version="1.0" encoding="utf-8"?>
<Properties xmlns="http://schemas.openxmlformats.org/officeDocument/2006/extended-properties" xmlns:vt="http://schemas.openxmlformats.org/officeDocument/2006/docPropsVTypes">
  <Template>Pixel</Template>
  <TotalTime>15556</TotalTime>
  <Words>1596</Words>
  <Application>Microsoft Office PowerPoint</Application>
  <PresentationFormat>On-screen Show (4:3)</PresentationFormat>
  <Paragraphs>171</Paragraphs>
  <Slides>27</Slides>
  <Notes>27</Notes>
  <HiddenSlides>0</HiddenSlides>
  <MMClips>0</MMClips>
  <ScaleCrop>false</ScaleCrop>
  <HeadingPairs>
    <vt:vector size="8" baseType="variant">
      <vt:variant>
        <vt:lpstr>Fonts Used</vt:lpstr>
      </vt:variant>
      <vt:variant>
        <vt:i4>4</vt:i4>
      </vt:variant>
      <vt:variant>
        <vt:lpstr>Theme</vt:lpstr>
      </vt:variant>
      <vt:variant>
        <vt:i4>1</vt:i4>
      </vt:variant>
      <vt:variant>
        <vt:lpstr>Slide Titles</vt:lpstr>
      </vt:variant>
      <vt:variant>
        <vt:i4>27</vt:i4>
      </vt:variant>
      <vt:variant>
        <vt:lpstr>Custom Shows</vt:lpstr>
      </vt:variant>
      <vt:variant>
        <vt:i4>1</vt:i4>
      </vt:variant>
    </vt:vector>
  </HeadingPairs>
  <TitlesOfParts>
    <vt:vector size="33" baseType="lpstr">
      <vt:lpstr>Arial</vt:lpstr>
      <vt:lpstr>Arial Black</vt:lpstr>
      <vt:lpstr>Times New Roman</vt:lpstr>
      <vt:lpstr>Wingdings</vt:lpstr>
      <vt:lpstr>Pixel</vt:lpstr>
      <vt:lpstr>Effort Reporting Overview</vt:lpstr>
      <vt:lpstr>Goals of Effort Reporting Overview</vt:lpstr>
      <vt:lpstr>What is Effort Certification</vt:lpstr>
      <vt:lpstr>Effort Reporting Defined</vt:lpstr>
      <vt:lpstr>Why do we do it and why are we looking at Effort Reporting?</vt:lpstr>
      <vt:lpstr>Uniform Guidance 2 CFR § 200.430: Compensation for Personal Services</vt:lpstr>
      <vt:lpstr>Effort Reporting versus Payroll Distribution </vt:lpstr>
      <vt:lpstr>What Effort is NOT</vt:lpstr>
      <vt:lpstr>What is excluded from Effort?</vt:lpstr>
      <vt:lpstr>Positions normally included</vt:lpstr>
      <vt:lpstr>Positions not included</vt:lpstr>
      <vt:lpstr>Effort Reporting for Faculty</vt:lpstr>
      <vt:lpstr>Effort Reporting for Professional Staff</vt:lpstr>
      <vt:lpstr>Effort Reporting for Graduate RAs / TAs</vt:lpstr>
      <vt:lpstr>Administration of Payroll &amp; Effort</vt:lpstr>
      <vt:lpstr>Administration of Payroll &amp; Effort</vt:lpstr>
      <vt:lpstr>New UNT Effort Reporting System ECC</vt:lpstr>
      <vt:lpstr>New Pre-Reviewer Role during effort reporting period</vt:lpstr>
      <vt:lpstr>ECC Project Account Summary</vt:lpstr>
      <vt:lpstr>ECC Project Statement Pre-review Page</vt:lpstr>
      <vt:lpstr>Important Points about Effort Reporting </vt:lpstr>
      <vt:lpstr>Important Points about Effort Reporting</vt:lpstr>
      <vt:lpstr>Project Statements</vt:lpstr>
      <vt:lpstr>ECC Best Practices</vt:lpstr>
      <vt:lpstr>ECC Best Practices cont. </vt:lpstr>
      <vt:lpstr>Timeline for System Training</vt:lpstr>
      <vt:lpstr>Office of Grants and Contracts Research Administration </vt:lpstr>
      <vt:lpstr>Custom Show 1</vt:lpstr>
    </vt:vector>
  </TitlesOfParts>
  <Company>University of Houston-Clear Lake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Administration Overview</dc:title>
  <dc:creator>Unknown User</dc:creator>
  <cp:lastModifiedBy>Collins, Isaac</cp:lastModifiedBy>
  <cp:revision>180</cp:revision>
  <cp:lastPrinted>2023-07-18T18:20:26Z</cp:lastPrinted>
  <dcterms:created xsi:type="dcterms:W3CDTF">2003-09-19T02:24:25Z</dcterms:created>
  <dcterms:modified xsi:type="dcterms:W3CDTF">2025-01-15T20:42:45Z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0x0101006557A8880F0FA445BA2BE30F7E9CC2AC</vt:lpwstr>
  </property>
  <property fmtid="{D5CDD505-2E9C-101B-9397-08002B2CF9AE}" pid="3" name="MediaServiceImageTags">
    <vt:lpwstr/>
  </property>
</Properties>
</file>