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modernComment_12D_7BF30E1D.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33_9D34DF97.xml" ContentType="application/vnd.ms-powerpoint.comments+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9" r:id="rId4"/>
  </p:sldMasterIdLst>
  <p:notesMasterIdLst>
    <p:notesMasterId r:id="rId28"/>
  </p:notesMasterIdLst>
  <p:handoutMasterIdLst>
    <p:handoutMasterId r:id="rId29"/>
  </p:handoutMasterIdLst>
  <p:sldIdLst>
    <p:sldId id="256" r:id="rId5"/>
    <p:sldId id="292" r:id="rId6"/>
    <p:sldId id="305" r:id="rId7"/>
    <p:sldId id="296" r:id="rId8"/>
    <p:sldId id="300" r:id="rId9"/>
    <p:sldId id="299" r:id="rId10"/>
    <p:sldId id="301" r:id="rId11"/>
    <p:sldId id="303" r:id="rId12"/>
    <p:sldId id="307" r:id="rId13"/>
    <p:sldId id="308" r:id="rId14"/>
    <p:sldId id="306" r:id="rId15"/>
    <p:sldId id="304" r:id="rId16"/>
    <p:sldId id="309" r:id="rId17"/>
    <p:sldId id="310" r:id="rId18"/>
    <p:sldId id="311" r:id="rId19"/>
    <p:sldId id="312" r:id="rId20"/>
    <p:sldId id="313" r:id="rId21"/>
    <p:sldId id="316" r:id="rId22"/>
    <p:sldId id="317" r:id="rId23"/>
    <p:sldId id="314" r:id="rId24"/>
    <p:sldId id="315" r:id="rId25"/>
    <p:sldId id="318" r:id="rId26"/>
    <p:sldId id="294"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 id="{93BB9261-E261-FA67-C2A5-27A6B37CE7C0}" name="Oliveira, DeeAnna" initials="DO" userId="S::DeeAnna.Oliveira@unt.edu::0007733a-e73a-459c-8e1c-702178d6e33d"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5359"/>
    <a:srgbClr val="969FA7"/>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912C8C85-51F0-491E-9774-3900AFEF0F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5388" autoAdjust="0"/>
  </p:normalViewPr>
  <p:slideViewPr>
    <p:cSldViewPr snapToGrid="0" showGuides="1">
      <p:cViewPr varScale="1">
        <p:scale>
          <a:sx n="68" d="100"/>
          <a:sy n="68" d="100"/>
        </p:scale>
        <p:origin x="966" y="60"/>
      </p:cViewPr>
      <p:guideLst/>
    </p:cSldViewPr>
  </p:slideViewPr>
  <p:outlineViewPr>
    <p:cViewPr>
      <p:scale>
        <a:sx n="33" d="100"/>
        <a:sy n="33" d="100"/>
      </p:scale>
      <p:origin x="0" y="-4982"/>
    </p:cViewPr>
  </p:outlineViewPr>
  <p:notesTextViewPr>
    <p:cViewPr>
      <p:scale>
        <a:sx n="1" d="1"/>
        <a:sy n="1" d="1"/>
      </p:scale>
      <p:origin x="0" y="0"/>
    </p:cViewPr>
  </p:notesTextViewPr>
  <p:sorterViewPr>
    <p:cViewPr varScale="1">
      <p:scale>
        <a:sx n="100" d="100"/>
        <a:sy n="100" d="100"/>
      </p:scale>
      <p:origin x="0" y="-1757"/>
    </p:cViewPr>
  </p:sorterViewPr>
  <p:notesViewPr>
    <p:cSldViewPr snapToGrid="0">
      <p:cViewPr varScale="1">
        <p:scale>
          <a:sx n="58" d="100"/>
          <a:sy n="58" d="100"/>
        </p:scale>
        <p:origin x="324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omments/modernComment_12D_7BF30E1D.xml><?xml version="1.0" encoding="utf-8"?>
<p188:cmLst xmlns:a="http://schemas.openxmlformats.org/drawingml/2006/main" xmlns:r="http://schemas.openxmlformats.org/officeDocument/2006/relationships" xmlns:p188="http://schemas.microsoft.com/office/powerpoint/2018/8/main">
  <p188:cm id="{7126733D-2D0E-43B8-8C8B-67E4AECD6955}" authorId="{93BB9261-E261-FA67-C2A5-27A6B37CE7C0}" created="2025-08-26T22:03:26.415">
    <ac:txMkLst xmlns:ac="http://schemas.microsoft.com/office/drawing/2013/main/command">
      <pc:docMk xmlns:pc="http://schemas.microsoft.com/office/powerpoint/2013/main/command"/>
      <pc:sldMk xmlns:pc="http://schemas.microsoft.com/office/powerpoint/2013/main/command" cId="2079526429" sldId="301"/>
      <ac:spMk id="4" creationId="{9153483C-A2DC-314B-DBD7-B10246AA7B30}"/>
      <ac:txMk cp="236" len="4">
        <ac:context len="334" hash="411610731"/>
      </ac:txMk>
    </ac:txMkLst>
    <p188:pos x="5203374" y="2684606"/>
    <p188:txBody>
      <a:bodyPr/>
      <a:lstStyle/>
      <a:p>
        <a:r>
          <a:rPr lang="en-US"/>
          <a:t>May expend more effort… wording is a little off here</a:t>
        </a:r>
      </a:p>
    </p188:txBody>
  </p188:cm>
</p188:cmLst>
</file>

<file path=ppt/comments/modernComment_133_9D34DF97.xml><?xml version="1.0" encoding="utf-8"?>
<p188:cmLst xmlns:a="http://schemas.openxmlformats.org/drawingml/2006/main" xmlns:r="http://schemas.openxmlformats.org/officeDocument/2006/relationships" xmlns:p188="http://schemas.microsoft.com/office/powerpoint/2018/8/main">
  <p188:cm id="{7EAE364F-3A07-4FD1-8A95-C286FA9D69CA}" authorId="{93BB9261-E261-FA67-C2A5-27A6B37CE7C0}" created="2025-08-26T22:04:17.425">
    <ac:txMkLst xmlns:ac="http://schemas.microsoft.com/office/drawing/2013/main/command">
      <pc:docMk xmlns:pc="http://schemas.microsoft.com/office/powerpoint/2013/main/command"/>
      <pc:sldMk xmlns:pc="http://schemas.microsoft.com/office/powerpoint/2013/main/command" cId="2637488023" sldId="307"/>
      <ac:spMk id="4" creationId="{EC53D7E7-217D-2F3A-8129-DE4D1708B7DE}"/>
      <ac:txMk cp="167" len="11">
        <ac:context len="180" hash="667827665"/>
      </ac:txMk>
    </ac:txMkLst>
    <p188:pos x="3124201" y="2597997"/>
    <p188:txBody>
      <a:bodyPr/>
      <a:lstStyle/>
      <a:p>
        <a:r>
          <a:rPr lang="en-US"/>
          <a:t>Typo?</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8BE1B3-8B98-4427-9031-55F83492E135}" type="doc">
      <dgm:prSet loTypeId="urn:microsoft.com/office/officeart/2005/8/layout/venn1" loCatId="relationship" qsTypeId="urn:microsoft.com/office/officeart/2005/8/quickstyle/simple1" qsCatId="simple" csTypeId="urn:microsoft.com/office/officeart/2005/8/colors/accent1_2" csCatId="accent1" phldr="1"/>
      <dgm:spPr/>
    </dgm:pt>
    <dgm:pt modelId="{9D20EC67-37C3-4B02-88D3-D90C25EA7BF1}">
      <dgm:prSet phldrT="[Text]"/>
      <dgm:spPr/>
      <dgm:t>
        <a:bodyPr/>
        <a:lstStyle/>
        <a:p>
          <a:r>
            <a:rPr lang="en-US" dirty="0"/>
            <a:t>Total IBS</a:t>
          </a:r>
        </a:p>
      </dgm:t>
    </dgm:pt>
    <dgm:pt modelId="{5C9037FC-A824-4C83-921B-902E299D43D7}" type="parTrans" cxnId="{B09D4349-3FD7-4177-9274-411F77203434}">
      <dgm:prSet/>
      <dgm:spPr/>
      <dgm:t>
        <a:bodyPr/>
        <a:lstStyle/>
        <a:p>
          <a:endParaRPr lang="en-US"/>
        </a:p>
      </dgm:t>
    </dgm:pt>
    <dgm:pt modelId="{C29C0209-95A2-4EA2-8634-2A6A3BE07064}" type="sibTrans" cxnId="{B09D4349-3FD7-4177-9274-411F77203434}">
      <dgm:prSet/>
      <dgm:spPr/>
      <dgm:t>
        <a:bodyPr/>
        <a:lstStyle/>
        <a:p>
          <a:endParaRPr lang="en-US"/>
        </a:p>
      </dgm:t>
    </dgm:pt>
    <dgm:pt modelId="{0F8F17E1-E52A-4F55-9157-BE3BF37775F2}">
      <dgm:prSet phldrT="[Text]"/>
      <dgm:spPr/>
      <dgm:t>
        <a:bodyPr/>
        <a:lstStyle/>
        <a:p>
          <a:r>
            <a:rPr lang="en-US" dirty="0"/>
            <a:t>All work done by employee</a:t>
          </a:r>
        </a:p>
      </dgm:t>
    </dgm:pt>
    <dgm:pt modelId="{619E1FE0-0FE4-45EB-91CA-38C6BC594D62}" type="parTrans" cxnId="{BDE8B374-21EB-4D19-AE8B-3D8992CCC51F}">
      <dgm:prSet/>
      <dgm:spPr/>
      <dgm:t>
        <a:bodyPr/>
        <a:lstStyle/>
        <a:p>
          <a:endParaRPr lang="en-US"/>
        </a:p>
      </dgm:t>
    </dgm:pt>
    <dgm:pt modelId="{38D1F895-A847-4C47-92F2-42D1F335A7A2}" type="sibTrans" cxnId="{BDE8B374-21EB-4D19-AE8B-3D8992CCC51F}">
      <dgm:prSet/>
      <dgm:spPr/>
      <dgm:t>
        <a:bodyPr/>
        <a:lstStyle/>
        <a:p>
          <a:endParaRPr lang="en-US"/>
        </a:p>
      </dgm:t>
    </dgm:pt>
    <dgm:pt modelId="{A3345BDE-BB4E-4737-89D0-85B17BC3F130}" type="pres">
      <dgm:prSet presAssocID="{088BE1B3-8B98-4427-9031-55F83492E135}" presName="compositeShape" presStyleCnt="0">
        <dgm:presLayoutVars>
          <dgm:chMax val="7"/>
          <dgm:dir/>
          <dgm:resizeHandles val="exact"/>
        </dgm:presLayoutVars>
      </dgm:prSet>
      <dgm:spPr/>
    </dgm:pt>
    <dgm:pt modelId="{C9D8DD34-5B89-4A17-8401-61151F599BB0}" type="pres">
      <dgm:prSet presAssocID="{9D20EC67-37C3-4B02-88D3-D90C25EA7BF1}" presName="circ1" presStyleLbl="vennNode1" presStyleIdx="0" presStyleCnt="2"/>
      <dgm:spPr/>
    </dgm:pt>
    <dgm:pt modelId="{A5C82FC2-061D-410C-8A72-D173525BC9A6}" type="pres">
      <dgm:prSet presAssocID="{9D20EC67-37C3-4B02-88D3-D90C25EA7BF1}" presName="circ1Tx" presStyleLbl="revTx" presStyleIdx="0" presStyleCnt="0">
        <dgm:presLayoutVars>
          <dgm:chMax val="0"/>
          <dgm:chPref val="0"/>
          <dgm:bulletEnabled val="1"/>
        </dgm:presLayoutVars>
      </dgm:prSet>
      <dgm:spPr/>
    </dgm:pt>
    <dgm:pt modelId="{2E5FC8E5-A290-4B55-B9B8-F883FB2EA1E1}" type="pres">
      <dgm:prSet presAssocID="{0F8F17E1-E52A-4F55-9157-BE3BF37775F2}" presName="circ2" presStyleLbl="vennNode1" presStyleIdx="1" presStyleCnt="2" custLinFactNeighborX="-1095" custLinFactNeighborY="466"/>
      <dgm:spPr/>
    </dgm:pt>
    <dgm:pt modelId="{2943D27F-0664-4EEC-B24A-D46A9AC00966}" type="pres">
      <dgm:prSet presAssocID="{0F8F17E1-E52A-4F55-9157-BE3BF37775F2}" presName="circ2Tx" presStyleLbl="revTx" presStyleIdx="0" presStyleCnt="0">
        <dgm:presLayoutVars>
          <dgm:chMax val="0"/>
          <dgm:chPref val="0"/>
          <dgm:bulletEnabled val="1"/>
        </dgm:presLayoutVars>
      </dgm:prSet>
      <dgm:spPr/>
    </dgm:pt>
  </dgm:ptLst>
  <dgm:cxnLst>
    <dgm:cxn modelId="{1998F002-14BA-4552-8691-DB2A8BCB0DA6}" type="presOf" srcId="{9D20EC67-37C3-4B02-88D3-D90C25EA7BF1}" destId="{C9D8DD34-5B89-4A17-8401-61151F599BB0}" srcOrd="0" destOrd="0" presId="urn:microsoft.com/office/officeart/2005/8/layout/venn1"/>
    <dgm:cxn modelId="{E58EBC0B-2ADA-463A-9759-1FAD173600E4}" type="presOf" srcId="{0F8F17E1-E52A-4F55-9157-BE3BF37775F2}" destId="{2943D27F-0664-4EEC-B24A-D46A9AC00966}" srcOrd="1" destOrd="0" presId="urn:microsoft.com/office/officeart/2005/8/layout/venn1"/>
    <dgm:cxn modelId="{A8E0AD11-6845-4FB5-8F2C-70959DB1520E}" type="presOf" srcId="{9D20EC67-37C3-4B02-88D3-D90C25EA7BF1}" destId="{A5C82FC2-061D-410C-8A72-D173525BC9A6}" srcOrd="1" destOrd="0" presId="urn:microsoft.com/office/officeart/2005/8/layout/venn1"/>
    <dgm:cxn modelId="{B09D4349-3FD7-4177-9274-411F77203434}" srcId="{088BE1B3-8B98-4427-9031-55F83492E135}" destId="{9D20EC67-37C3-4B02-88D3-D90C25EA7BF1}" srcOrd="0" destOrd="0" parTransId="{5C9037FC-A824-4C83-921B-902E299D43D7}" sibTransId="{C29C0209-95A2-4EA2-8634-2A6A3BE07064}"/>
    <dgm:cxn modelId="{BDE8B374-21EB-4D19-AE8B-3D8992CCC51F}" srcId="{088BE1B3-8B98-4427-9031-55F83492E135}" destId="{0F8F17E1-E52A-4F55-9157-BE3BF37775F2}" srcOrd="1" destOrd="0" parTransId="{619E1FE0-0FE4-45EB-91CA-38C6BC594D62}" sibTransId="{38D1F895-A847-4C47-92F2-42D1F335A7A2}"/>
    <dgm:cxn modelId="{AC9DD655-95D1-4B13-B75B-3AAA431EC053}" type="presOf" srcId="{0F8F17E1-E52A-4F55-9157-BE3BF37775F2}" destId="{2E5FC8E5-A290-4B55-B9B8-F883FB2EA1E1}" srcOrd="0" destOrd="0" presId="urn:microsoft.com/office/officeart/2005/8/layout/venn1"/>
    <dgm:cxn modelId="{FDD7535A-AFE1-49CD-B13F-3B945B3DF15A}" type="presOf" srcId="{088BE1B3-8B98-4427-9031-55F83492E135}" destId="{A3345BDE-BB4E-4737-89D0-85B17BC3F130}" srcOrd="0" destOrd="0" presId="urn:microsoft.com/office/officeart/2005/8/layout/venn1"/>
    <dgm:cxn modelId="{86197492-0F8F-457B-B5ED-AD9D89899137}" type="presParOf" srcId="{A3345BDE-BB4E-4737-89D0-85B17BC3F130}" destId="{C9D8DD34-5B89-4A17-8401-61151F599BB0}" srcOrd="0" destOrd="0" presId="urn:microsoft.com/office/officeart/2005/8/layout/venn1"/>
    <dgm:cxn modelId="{B1C1D491-D4A3-43BC-8072-956262E56E37}" type="presParOf" srcId="{A3345BDE-BB4E-4737-89D0-85B17BC3F130}" destId="{A5C82FC2-061D-410C-8A72-D173525BC9A6}" srcOrd="1" destOrd="0" presId="urn:microsoft.com/office/officeart/2005/8/layout/venn1"/>
    <dgm:cxn modelId="{848B2B1C-497A-448A-9D7C-877C6F7CA9AA}" type="presParOf" srcId="{A3345BDE-BB4E-4737-89D0-85B17BC3F130}" destId="{2E5FC8E5-A290-4B55-B9B8-F883FB2EA1E1}" srcOrd="2" destOrd="0" presId="urn:microsoft.com/office/officeart/2005/8/layout/venn1"/>
    <dgm:cxn modelId="{C00D51ED-CAF8-448B-90F6-E2BF1EC824BC}" type="presParOf" srcId="{A3345BDE-BB4E-4737-89D0-85B17BC3F130}" destId="{2943D27F-0664-4EEC-B24A-D46A9AC00966}" srcOrd="3" destOrd="0" presId="urn:microsoft.com/office/officeart/2005/8/layout/ven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B896CA5-293A-4A5F-824A-3C944F84AC84}" type="doc">
      <dgm:prSet loTypeId="urn:microsoft.com/office/officeart/2005/8/layout/hProcess7" loCatId="list" qsTypeId="urn:microsoft.com/office/officeart/2005/8/quickstyle/3d1" qsCatId="3D" csTypeId="urn:microsoft.com/office/officeart/2005/8/colors/accent1_2" csCatId="accent1" phldr="1"/>
      <dgm:spPr/>
      <dgm:t>
        <a:bodyPr/>
        <a:lstStyle/>
        <a:p>
          <a:endParaRPr lang="en-US"/>
        </a:p>
      </dgm:t>
    </dgm:pt>
    <dgm:pt modelId="{6154D3BE-32AD-4717-9FDD-A59E3BFFB05E}">
      <dgm:prSet phldrT="[Text]"/>
      <dgm:spPr/>
      <dgm:t>
        <a:bodyPr/>
        <a:lstStyle/>
        <a:p>
          <a:r>
            <a:rPr lang="en-US" dirty="0"/>
            <a:t>Employment</a:t>
          </a:r>
        </a:p>
      </dgm:t>
    </dgm:pt>
    <dgm:pt modelId="{502CEFF0-EB93-49EE-A01B-E7E94D833E0F}" type="parTrans" cxnId="{49E23F9A-E28D-41D3-A569-C6B5E93867A8}">
      <dgm:prSet/>
      <dgm:spPr/>
      <dgm:t>
        <a:bodyPr/>
        <a:lstStyle/>
        <a:p>
          <a:endParaRPr lang="en-US"/>
        </a:p>
      </dgm:t>
    </dgm:pt>
    <dgm:pt modelId="{EB3B0EFD-5C93-4BA1-B892-B19CB64C01A5}" type="sibTrans" cxnId="{49E23F9A-E28D-41D3-A569-C6B5E93867A8}">
      <dgm:prSet/>
      <dgm:spPr/>
      <dgm:t>
        <a:bodyPr/>
        <a:lstStyle/>
        <a:p>
          <a:endParaRPr lang="en-US"/>
        </a:p>
      </dgm:t>
    </dgm:pt>
    <dgm:pt modelId="{6B6912E4-9CE3-4627-B180-E7D302C6244D}">
      <dgm:prSet phldrT="[Text]"/>
      <dgm:spPr/>
      <dgm:t>
        <a:bodyPr/>
        <a:lstStyle/>
        <a:p>
          <a:r>
            <a:rPr lang="en-US" dirty="0"/>
            <a:t>Percent of FTE	</a:t>
          </a:r>
        </a:p>
      </dgm:t>
    </dgm:pt>
    <dgm:pt modelId="{1B5494FC-3C53-4A33-B8B9-747DA7824B7B}" type="parTrans" cxnId="{45C680DF-C29B-47F5-B133-C4965A34D06D}">
      <dgm:prSet/>
      <dgm:spPr/>
      <dgm:t>
        <a:bodyPr/>
        <a:lstStyle/>
        <a:p>
          <a:endParaRPr lang="en-US"/>
        </a:p>
      </dgm:t>
    </dgm:pt>
    <dgm:pt modelId="{FC495F5E-94DF-4968-BE3F-640A2CE2B314}" type="sibTrans" cxnId="{45C680DF-C29B-47F5-B133-C4965A34D06D}">
      <dgm:prSet/>
      <dgm:spPr/>
      <dgm:t>
        <a:bodyPr/>
        <a:lstStyle/>
        <a:p>
          <a:endParaRPr lang="en-US"/>
        </a:p>
      </dgm:t>
    </dgm:pt>
    <dgm:pt modelId="{C0613A75-9908-4F4A-9A47-A709CFE6E930}">
      <dgm:prSet phldrT="[Text]"/>
      <dgm:spPr/>
      <dgm:t>
        <a:bodyPr/>
        <a:lstStyle/>
        <a:p>
          <a:r>
            <a:rPr lang="en-US" dirty="0"/>
            <a:t>IBS</a:t>
          </a:r>
        </a:p>
      </dgm:t>
    </dgm:pt>
    <dgm:pt modelId="{B6BD62FF-3C21-4637-92A3-F7F5910AFB84}" type="parTrans" cxnId="{A2601931-0D60-4BA6-9DB7-9DE05C6A70A9}">
      <dgm:prSet/>
      <dgm:spPr/>
      <dgm:t>
        <a:bodyPr/>
        <a:lstStyle/>
        <a:p>
          <a:endParaRPr lang="en-US"/>
        </a:p>
      </dgm:t>
    </dgm:pt>
    <dgm:pt modelId="{ED3CD9E8-6B88-4374-8BD2-DC7DF7FFA090}" type="sibTrans" cxnId="{A2601931-0D60-4BA6-9DB7-9DE05C6A70A9}">
      <dgm:prSet/>
      <dgm:spPr/>
      <dgm:t>
        <a:bodyPr/>
        <a:lstStyle/>
        <a:p>
          <a:endParaRPr lang="en-US"/>
        </a:p>
      </dgm:t>
    </dgm:pt>
    <dgm:pt modelId="{4D258EB3-4E62-4998-A138-C4FF0C7C1173}">
      <dgm:prSet phldrT="[Text]"/>
      <dgm:spPr/>
      <dgm:t>
        <a:bodyPr/>
        <a:lstStyle/>
        <a:p>
          <a:r>
            <a:rPr lang="en-US" dirty="0"/>
            <a:t>Amount of Salary</a:t>
          </a:r>
        </a:p>
      </dgm:t>
    </dgm:pt>
    <dgm:pt modelId="{6FAA6E9A-50CF-4DBD-88B7-73DA7C589829}" type="parTrans" cxnId="{55A2D67F-1F39-4CB6-83E1-D3C4BC8EE82E}">
      <dgm:prSet/>
      <dgm:spPr/>
      <dgm:t>
        <a:bodyPr/>
        <a:lstStyle/>
        <a:p>
          <a:endParaRPr lang="en-US"/>
        </a:p>
      </dgm:t>
    </dgm:pt>
    <dgm:pt modelId="{A5392EFB-A078-4A33-838E-27B68806B783}" type="sibTrans" cxnId="{55A2D67F-1F39-4CB6-83E1-D3C4BC8EE82E}">
      <dgm:prSet/>
      <dgm:spPr/>
      <dgm:t>
        <a:bodyPr/>
        <a:lstStyle/>
        <a:p>
          <a:endParaRPr lang="en-US"/>
        </a:p>
      </dgm:t>
    </dgm:pt>
    <dgm:pt modelId="{9ECEE4B6-C689-43FB-879E-B7818200F9E7}">
      <dgm:prSet phldrT="[Text]"/>
      <dgm:spPr/>
      <dgm:t>
        <a:bodyPr/>
        <a:lstStyle/>
        <a:p>
          <a:r>
            <a:rPr lang="en-US" dirty="0"/>
            <a:t>Effort</a:t>
          </a:r>
        </a:p>
      </dgm:t>
    </dgm:pt>
    <dgm:pt modelId="{7E7E79A0-2D9A-4D48-8D81-08C4CC345830}" type="parTrans" cxnId="{3C87926D-4317-4C4C-85AF-25CCC87F019D}">
      <dgm:prSet/>
      <dgm:spPr/>
      <dgm:t>
        <a:bodyPr/>
        <a:lstStyle/>
        <a:p>
          <a:endParaRPr lang="en-US"/>
        </a:p>
      </dgm:t>
    </dgm:pt>
    <dgm:pt modelId="{907B0BB5-CC9E-4940-8FA3-E168F796FC17}" type="sibTrans" cxnId="{3C87926D-4317-4C4C-85AF-25CCC87F019D}">
      <dgm:prSet/>
      <dgm:spPr/>
      <dgm:t>
        <a:bodyPr/>
        <a:lstStyle/>
        <a:p>
          <a:endParaRPr lang="en-US"/>
        </a:p>
      </dgm:t>
    </dgm:pt>
    <dgm:pt modelId="{789BE9BE-31E4-4ACD-87A7-525DC3303648}">
      <dgm:prSet phldrT="[Text]"/>
      <dgm:spPr/>
      <dgm:t>
        <a:bodyPr/>
        <a:lstStyle/>
        <a:p>
          <a:r>
            <a:rPr lang="en-US" dirty="0"/>
            <a:t>Time spent on Grant</a:t>
          </a:r>
        </a:p>
      </dgm:t>
    </dgm:pt>
    <dgm:pt modelId="{944A28BD-A50F-4570-AA1A-C2FB953B44F1}" type="parTrans" cxnId="{D938B93A-3E8C-4F76-A872-0368BA4A1B2D}">
      <dgm:prSet/>
      <dgm:spPr/>
      <dgm:t>
        <a:bodyPr/>
        <a:lstStyle/>
        <a:p>
          <a:endParaRPr lang="en-US"/>
        </a:p>
      </dgm:t>
    </dgm:pt>
    <dgm:pt modelId="{F75D2926-0841-4B11-9CFE-54700C39B490}" type="sibTrans" cxnId="{D938B93A-3E8C-4F76-A872-0368BA4A1B2D}">
      <dgm:prSet/>
      <dgm:spPr/>
      <dgm:t>
        <a:bodyPr/>
        <a:lstStyle/>
        <a:p>
          <a:endParaRPr lang="en-US"/>
        </a:p>
      </dgm:t>
    </dgm:pt>
    <dgm:pt modelId="{70EDAB08-77BF-407F-B379-B283E7B003B2}" type="pres">
      <dgm:prSet presAssocID="{EB896CA5-293A-4A5F-824A-3C944F84AC84}" presName="Name0" presStyleCnt="0">
        <dgm:presLayoutVars>
          <dgm:dir/>
          <dgm:animLvl val="lvl"/>
          <dgm:resizeHandles val="exact"/>
        </dgm:presLayoutVars>
      </dgm:prSet>
      <dgm:spPr/>
    </dgm:pt>
    <dgm:pt modelId="{3B37F1C1-B2B4-4FB3-A04C-029F9E0B742C}" type="pres">
      <dgm:prSet presAssocID="{6154D3BE-32AD-4717-9FDD-A59E3BFFB05E}" presName="compositeNode" presStyleCnt="0">
        <dgm:presLayoutVars>
          <dgm:bulletEnabled val="1"/>
        </dgm:presLayoutVars>
      </dgm:prSet>
      <dgm:spPr/>
    </dgm:pt>
    <dgm:pt modelId="{7FAE017C-FE77-41C4-BF80-DA98E0D3E0CE}" type="pres">
      <dgm:prSet presAssocID="{6154D3BE-32AD-4717-9FDD-A59E3BFFB05E}" presName="bgRect" presStyleLbl="node1" presStyleIdx="0" presStyleCnt="3" custLinFactNeighborX="-2571" custLinFactNeighborY="937"/>
      <dgm:spPr/>
    </dgm:pt>
    <dgm:pt modelId="{E48BC9D0-8FC4-4A1A-B548-A289D9D7D437}" type="pres">
      <dgm:prSet presAssocID="{6154D3BE-32AD-4717-9FDD-A59E3BFFB05E}" presName="parentNode" presStyleLbl="node1" presStyleIdx="0" presStyleCnt="3">
        <dgm:presLayoutVars>
          <dgm:chMax val="0"/>
          <dgm:bulletEnabled val="1"/>
        </dgm:presLayoutVars>
      </dgm:prSet>
      <dgm:spPr/>
    </dgm:pt>
    <dgm:pt modelId="{979CC7D4-513C-494F-8D79-FE7E1B9AAD16}" type="pres">
      <dgm:prSet presAssocID="{6154D3BE-32AD-4717-9FDD-A59E3BFFB05E}" presName="childNode" presStyleLbl="node1" presStyleIdx="0" presStyleCnt="3">
        <dgm:presLayoutVars>
          <dgm:bulletEnabled val="1"/>
        </dgm:presLayoutVars>
      </dgm:prSet>
      <dgm:spPr/>
    </dgm:pt>
    <dgm:pt modelId="{9E38FBA6-3A82-45FE-88CF-72CCA0B52715}" type="pres">
      <dgm:prSet presAssocID="{EB3B0EFD-5C93-4BA1-B892-B19CB64C01A5}" presName="hSp" presStyleCnt="0"/>
      <dgm:spPr/>
    </dgm:pt>
    <dgm:pt modelId="{E35E62E5-3559-4FB8-AA14-4ECFC69197AB}" type="pres">
      <dgm:prSet presAssocID="{EB3B0EFD-5C93-4BA1-B892-B19CB64C01A5}" presName="vProcSp" presStyleCnt="0"/>
      <dgm:spPr/>
    </dgm:pt>
    <dgm:pt modelId="{5F60A6F3-7500-4D75-BFE1-2B6E658296A6}" type="pres">
      <dgm:prSet presAssocID="{EB3B0EFD-5C93-4BA1-B892-B19CB64C01A5}" presName="vSp1" presStyleCnt="0"/>
      <dgm:spPr/>
    </dgm:pt>
    <dgm:pt modelId="{B609CFA4-BA64-478A-AA52-7E4B47C7D0C2}" type="pres">
      <dgm:prSet presAssocID="{EB3B0EFD-5C93-4BA1-B892-B19CB64C01A5}" presName="simulatedConn" presStyleLbl="solidFgAcc1" presStyleIdx="0" presStyleCnt="2"/>
      <dgm:spPr/>
    </dgm:pt>
    <dgm:pt modelId="{523C4DC2-A93B-4FC2-B8DC-515A0D82066D}" type="pres">
      <dgm:prSet presAssocID="{EB3B0EFD-5C93-4BA1-B892-B19CB64C01A5}" presName="vSp2" presStyleCnt="0"/>
      <dgm:spPr/>
    </dgm:pt>
    <dgm:pt modelId="{34A7C795-CCA9-4C08-855F-5659D2B8868A}" type="pres">
      <dgm:prSet presAssocID="{EB3B0EFD-5C93-4BA1-B892-B19CB64C01A5}" presName="sibTrans" presStyleCnt="0"/>
      <dgm:spPr/>
    </dgm:pt>
    <dgm:pt modelId="{B6841503-7ABF-45F5-BDAB-64C399DD9A6B}" type="pres">
      <dgm:prSet presAssocID="{C0613A75-9908-4F4A-9A47-A709CFE6E930}" presName="compositeNode" presStyleCnt="0">
        <dgm:presLayoutVars>
          <dgm:bulletEnabled val="1"/>
        </dgm:presLayoutVars>
      </dgm:prSet>
      <dgm:spPr/>
    </dgm:pt>
    <dgm:pt modelId="{B7C0D541-9BE0-45F6-B3F9-11A67E76743F}" type="pres">
      <dgm:prSet presAssocID="{C0613A75-9908-4F4A-9A47-A709CFE6E930}" presName="bgRect" presStyleLbl="node1" presStyleIdx="1" presStyleCnt="3"/>
      <dgm:spPr/>
    </dgm:pt>
    <dgm:pt modelId="{966BD297-5720-483E-B349-EADB257CCFF5}" type="pres">
      <dgm:prSet presAssocID="{C0613A75-9908-4F4A-9A47-A709CFE6E930}" presName="parentNode" presStyleLbl="node1" presStyleIdx="1" presStyleCnt="3">
        <dgm:presLayoutVars>
          <dgm:chMax val="0"/>
          <dgm:bulletEnabled val="1"/>
        </dgm:presLayoutVars>
      </dgm:prSet>
      <dgm:spPr/>
    </dgm:pt>
    <dgm:pt modelId="{9F5E10A5-14B6-487F-A03C-5CC0290C3FB1}" type="pres">
      <dgm:prSet presAssocID="{C0613A75-9908-4F4A-9A47-A709CFE6E930}" presName="childNode" presStyleLbl="node1" presStyleIdx="1" presStyleCnt="3">
        <dgm:presLayoutVars>
          <dgm:bulletEnabled val="1"/>
        </dgm:presLayoutVars>
      </dgm:prSet>
      <dgm:spPr/>
    </dgm:pt>
    <dgm:pt modelId="{D3140585-3A08-4AB0-B826-72D8165B7757}" type="pres">
      <dgm:prSet presAssocID="{ED3CD9E8-6B88-4374-8BD2-DC7DF7FFA090}" presName="hSp" presStyleCnt="0"/>
      <dgm:spPr/>
    </dgm:pt>
    <dgm:pt modelId="{DE61879B-3422-4D37-B5F0-23E0C4A1D953}" type="pres">
      <dgm:prSet presAssocID="{ED3CD9E8-6B88-4374-8BD2-DC7DF7FFA090}" presName="vProcSp" presStyleCnt="0"/>
      <dgm:spPr/>
    </dgm:pt>
    <dgm:pt modelId="{2C5BD227-09A1-4F56-B5A8-D8C0F4A18BD5}" type="pres">
      <dgm:prSet presAssocID="{ED3CD9E8-6B88-4374-8BD2-DC7DF7FFA090}" presName="vSp1" presStyleCnt="0"/>
      <dgm:spPr/>
    </dgm:pt>
    <dgm:pt modelId="{83C51CA1-8FD3-40EB-B84B-AB9215E55BFD}" type="pres">
      <dgm:prSet presAssocID="{ED3CD9E8-6B88-4374-8BD2-DC7DF7FFA090}" presName="simulatedConn" presStyleLbl="solidFgAcc1" presStyleIdx="1" presStyleCnt="2"/>
      <dgm:spPr/>
    </dgm:pt>
    <dgm:pt modelId="{D008BE97-C781-40DA-909D-AEC3333F050B}" type="pres">
      <dgm:prSet presAssocID="{ED3CD9E8-6B88-4374-8BD2-DC7DF7FFA090}" presName="vSp2" presStyleCnt="0"/>
      <dgm:spPr/>
    </dgm:pt>
    <dgm:pt modelId="{B5F1DF3A-4CA7-4D75-9013-9A0E85D48716}" type="pres">
      <dgm:prSet presAssocID="{ED3CD9E8-6B88-4374-8BD2-DC7DF7FFA090}" presName="sibTrans" presStyleCnt="0"/>
      <dgm:spPr/>
    </dgm:pt>
    <dgm:pt modelId="{F48C3524-2465-4163-9E2F-F6F71129D41E}" type="pres">
      <dgm:prSet presAssocID="{9ECEE4B6-C689-43FB-879E-B7818200F9E7}" presName="compositeNode" presStyleCnt="0">
        <dgm:presLayoutVars>
          <dgm:bulletEnabled val="1"/>
        </dgm:presLayoutVars>
      </dgm:prSet>
      <dgm:spPr/>
    </dgm:pt>
    <dgm:pt modelId="{FC65BE7A-C7A9-4126-8D05-D2EF9FEA7489}" type="pres">
      <dgm:prSet presAssocID="{9ECEE4B6-C689-43FB-879E-B7818200F9E7}" presName="bgRect" presStyleLbl="node1" presStyleIdx="2" presStyleCnt="3"/>
      <dgm:spPr/>
    </dgm:pt>
    <dgm:pt modelId="{F3178253-A306-4A77-8D6C-EB265CF1B02F}" type="pres">
      <dgm:prSet presAssocID="{9ECEE4B6-C689-43FB-879E-B7818200F9E7}" presName="parentNode" presStyleLbl="node1" presStyleIdx="2" presStyleCnt="3">
        <dgm:presLayoutVars>
          <dgm:chMax val="0"/>
          <dgm:bulletEnabled val="1"/>
        </dgm:presLayoutVars>
      </dgm:prSet>
      <dgm:spPr/>
    </dgm:pt>
    <dgm:pt modelId="{23BEC74E-D9FA-4964-AE64-99477710ADB4}" type="pres">
      <dgm:prSet presAssocID="{9ECEE4B6-C689-43FB-879E-B7818200F9E7}" presName="childNode" presStyleLbl="node1" presStyleIdx="2" presStyleCnt="3">
        <dgm:presLayoutVars>
          <dgm:bulletEnabled val="1"/>
        </dgm:presLayoutVars>
      </dgm:prSet>
      <dgm:spPr/>
    </dgm:pt>
  </dgm:ptLst>
  <dgm:cxnLst>
    <dgm:cxn modelId="{9F572C1A-DA87-4FAB-8A9E-E76E01616589}" type="presOf" srcId="{9ECEE4B6-C689-43FB-879E-B7818200F9E7}" destId="{F3178253-A306-4A77-8D6C-EB265CF1B02F}" srcOrd="1" destOrd="0" presId="urn:microsoft.com/office/officeart/2005/8/layout/hProcess7"/>
    <dgm:cxn modelId="{82417221-AC2D-4915-A548-34F5D014917C}" type="presOf" srcId="{C0613A75-9908-4F4A-9A47-A709CFE6E930}" destId="{966BD297-5720-483E-B349-EADB257CCFF5}" srcOrd="1" destOrd="0" presId="urn:microsoft.com/office/officeart/2005/8/layout/hProcess7"/>
    <dgm:cxn modelId="{3F9FCB27-31CA-45BA-A7C9-27A36B346D27}" type="presOf" srcId="{9ECEE4B6-C689-43FB-879E-B7818200F9E7}" destId="{FC65BE7A-C7A9-4126-8D05-D2EF9FEA7489}" srcOrd="0" destOrd="0" presId="urn:microsoft.com/office/officeart/2005/8/layout/hProcess7"/>
    <dgm:cxn modelId="{A2601931-0D60-4BA6-9DB7-9DE05C6A70A9}" srcId="{EB896CA5-293A-4A5F-824A-3C944F84AC84}" destId="{C0613A75-9908-4F4A-9A47-A709CFE6E930}" srcOrd="1" destOrd="0" parTransId="{B6BD62FF-3C21-4637-92A3-F7F5910AFB84}" sibTransId="{ED3CD9E8-6B88-4374-8BD2-DC7DF7FFA090}"/>
    <dgm:cxn modelId="{D938B93A-3E8C-4F76-A872-0368BA4A1B2D}" srcId="{9ECEE4B6-C689-43FB-879E-B7818200F9E7}" destId="{789BE9BE-31E4-4ACD-87A7-525DC3303648}" srcOrd="0" destOrd="0" parTransId="{944A28BD-A50F-4570-AA1A-C2FB953B44F1}" sibTransId="{F75D2926-0841-4B11-9CFE-54700C39B490}"/>
    <dgm:cxn modelId="{3C87926D-4317-4C4C-85AF-25CCC87F019D}" srcId="{EB896CA5-293A-4A5F-824A-3C944F84AC84}" destId="{9ECEE4B6-C689-43FB-879E-B7818200F9E7}" srcOrd="2" destOrd="0" parTransId="{7E7E79A0-2D9A-4D48-8D81-08C4CC345830}" sibTransId="{907B0BB5-CC9E-4940-8FA3-E168F796FC17}"/>
    <dgm:cxn modelId="{55A2D67F-1F39-4CB6-83E1-D3C4BC8EE82E}" srcId="{C0613A75-9908-4F4A-9A47-A709CFE6E930}" destId="{4D258EB3-4E62-4998-A138-C4FF0C7C1173}" srcOrd="0" destOrd="0" parTransId="{6FAA6E9A-50CF-4DBD-88B7-73DA7C589829}" sibTransId="{A5392EFB-A078-4A33-838E-27B68806B783}"/>
    <dgm:cxn modelId="{02CDFD85-1523-49B0-B395-37C408E83796}" type="presOf" srcId="{6154D3BE-32AD-4717-9FDD-A59E3BFFB05E}" destId="{7FAE017C-FE77-41C4-BF80-DA98E0D3E0CE}" srcOrd="0" destOrd="0" presId="urn:microsoft.com/office/officeart/2005/8/layout/hProcess7"/>
    <dgm:cxn modelId="{49E23F9A-E28D-41D3-A569-C6B5E93867A8}" srcId="{EB896CA5-293A-4A5F-824A-3C944F84AC84}" destId="{6154D3BE-32AD-4717-9FDD-A59E3BFFB05E}" srcOrd="0" destOrd="0" parTransId="{502CEFF0-EB93-49EE-A01B-E7E94D833E0F}" sibTransId="{EB3B0EFD-5C93-4BA1-B892-B19CB64C01A5}"/>
    <dgm:cxn modelId="{48F2AFA7-4E5A-4705-88D9-4DBB2A809738}" type="presOf" srcId="{4D258EB3-4E62-4998-A138-C4FF0C7C1173}" destId="{9F5E10A5-14B6-487F-A03C-5CC0290C3FB1}" srcOrd="0" destOrd="0" presId="urn:microsoft.com/office/officeart/2005/8/layout/hProcess7"/>
    <dgm:cxn modelId="{F623A1D0-E678-4090-95A9-ABBA3BA36689}" type="presOf" srcId="{C0613A75-9908-4F4A-9A47-A709CFE6E930}" destId="{B7C0D541-9BE0-45F6-B3F9-11A67E76743F}" srcOrd="0" destOrd="0" presId="urn:microsoft.com/office/officeart/2005/8/layout/hProcess7"/>
    <dgm:cxn modelId="{7D5279D6-3921-4F58-9453-0346CDC1AD14}" type="presOf" srcId="{789BE9BE-31E4-4ACD-87A7-525DC3303648}" destId="{23BEC74E-D9FA-4964-AE64-99477710ADB4}" srcOrd="0" destOrd="0" presId="urn:microsoft.com/office/officeart/2005/8/layout/hProcess7"/>
    <dgm:cxn modelId="{182A29DB-8280-4AF7-B1AC-7111D701FDA7}" type="presOf" srcId="{6B6912E4-9CE3-4627-B180-E7D302C6244D}" destId="{979CC7D4-513C-494F-8D79-FE7E1B9AAD16}" srcOrd="0" destOrd="0" presId="urn:microsoft.com/office/officeart/2005/8/layout/hProcess7"/>
    <dgm:cxn modelId="{45C680DF-C29B-47F5-B133-C4965A34D06D}" srcId="{6154D3BE-32AD-4717-9FDD-A59E3BFFB05E}" destId="{6B6912E4-9CE3-4627-B180-E7D302C6244D}" srcOrd="0" destOrd="0" parTransId="{1B5494FC-3C53-4A33-B8B9-747DA7824B7B}" sibTransId="{FC495F5E-94DF-4968-BE3F-640A2CE2B314}"/>
    <dgm:cxn modelId="{58A599E2-F117-477F-88FD-AEEC7FC0F6C9}" type="presOf" srcId="{EB896CA5-293A-4A5F-824A-3C944F84AC84}" destId="{70EDAB08-77BF-407F-B379-B283E7B003B2}" srcOrd="0" destOrd="0" presId="urn:microsoft.com/office/officeart/2005/8/layout/hProcess7"/>
    <dgm:cxn modelId="{C7A3F9E5-73A0-4712-8799-C6667C2EEBA8}" type="presOf" srcId="{6154D3BE-32AD-4717-9FDD-A59E3BFFB05E}" destId="{E48BC9D0-8FC4-4A1A-B548-A289D9D7D437}" srcOrd="1" destOrd="0" presId="urn:microsoft.com/office/officeart/2005/8/layout/hProcess7"/>
    <dgm:cxn modelId="{0FED0903-5626-4A9F-91AB-4D7E3E18370B}" type="presParOf" srcId="{70EDAB08-77BF-407F-B379-B283E7B003B2}" destId="{3B37F1C1-B2B4-4FB3-A04C-029F9E0B742C}" srcOrd="0" destOrd="0" presId="urn:microsoft.com/office/officeart/2005/8/layout/hProcess7"/>
    <dgm:cxn modelId="{26AD4380-1274-4C79-ADF6-F4879A6FBB3A}" type="presParOf" srcId="{3B37F1C1-B2B4-4FB3-A04C-029F9E0B742C}" destId="{7FAE017C-FE77-41C4-BF80-DA98E0D3E0CE}" srcOrd="0" destOrd="0" presId="urn:microsoft.com/office/officeart/2005/8/layout/hProcess7"/>
    <dgm:cxn modelId="{89E2CCDA-1ED6-47CB-A30A-B3A90AEA5EAA}" type="presParOf" srcId="{3B37F1C1-B2B4-4FB3-A04C-029F9E0B742C}" destId="{E48BC9D0-8FC4-4A1A-B548-A289D9D7D437}" srcOrd="1" destOrd="0" presId="urn:microsoft.com/office/officeart/2005/8/layout/hProcess7"/>
    <dgm:cxn modelId="{40EFB57F-5766-40E8-85C3-3942D4547E4C}" type="presParOf" srcId="{3B37F1C1-B2B4-4FB3-A04C-029F9E0B742C}" destId="{979CC7D4-513C-494F-8D79-FE7E1B9AAD16}" srcOrd="2" destOrd="0" presId="urn:microsoft.com/office/officeart/2005/8/layout/hProcess7"/>
    <dgm:cxn modelId="{3AEFCAD7-1EC9-4CEB-8C75-58745A5E9D56}" type="presParOf" srcId="{70EDAB08-77BF-407F-B379-B283E7B003B2}" destId="{9E38FBA6-3A82-45FE-88CF-72CCA0B52715}" srcOrd="1" destOrd="0" presId="urn:microsoft.com/office/officeart/2005/8/layout/hProcess7"/>
    <dgm:cxn modelId="{29001673-BF89-425C-B78B-01EBD0B015CD}" type="presParOf" srcId="{70EDAB08-77BF-407F-B379-B283E7B003B2}" destId="{E35E62E5-3559-4FB8-AA14-4ECFC69197AB}" srcOrd="2" destOrd="0" presId="urn:microsoft.com/office/officeart/2005/8/layout/hProcess7"/>
    <dgm:cxn modelId="{4B88710E-CABF-4C02-BFA4-4E6B823975C6}" type="presParOf" srcId="{E35E62E5-3559-4FB8-AA14-4ECFC69197AB}" destId="{5F60A6F3-7500-4D75-BFE1-2B6E658296A6}" srcOrd="0" destOrd="0" presId="urn:microsoft.com/office/officeart/2005/8/layout/hProcess7"/>
    <dgm:cxn modelId="{1D2BDC22-4AC3-4BA3-944D-F03D9A73C402}" type="presParOf" srcId="{E35E62E5-3559-4FB8-AA14-4ECFC69197AB}" destId="{B609CFA4-BA64-478A-AA52-7E4B47C7D0C2}" srcOrd="1" destOrd="0" presId="urn:microsoft.com/office/officeart/2005/8/layout/hProcess7"/>
    <dgm:cxn modelId="{96DF93AB-BC29-48E1-93B6-5B9780E13D73}" type="presParOf" srcId="{E35E62E5-3559-4FB8-AA14-4ECFC69197AB}" destId="{523C4DC2-A93B-4FC2-B8DC-515A0D82066D}" srcOrd="2" destOrd="0" presId="urn:microsoft.com/office/officeart/2005/8/layout/hProcess7"/>
    <dgm:cxn modelId="{AC3C725F-30F5-446C-8E33-50C727648003}" type="presParOf" srcId="{70EDAB08-77BF-407F-B379-B283E7B003B2}" destId="{34A7C795-CCA9-4C08-855F-5659D2B8868A}" srcOrd="3" destOrd="0" presId="urn:microsoft.com/office/officeart/2005/8/layout/hProcess7"/>
    <dgm:cxn modelId="{61E5DB3B-DB6D-471E-BC3B-DC6A1890AC27}" type="presParOf" srcId="{70EDAB08-77BF-407F-B379-B283E7B003B2}" destId="{B6841503-7ABF-45F5-BDAB-64C399DD9A6B}" srcOrd="4" destOrd="0" presId="urn:microsoft.com/office/officeart/2005/8/layout/hProcess7"/>
    <dgm:cxn modelId="{8F2BE8F7-DA4C-480C-BE66-EA58039A2000}" type="presParOf" srcId="{B6841503-7ABF-45F5-BDAB-64C399DD9A6B}" destId="{B7C0D541-9BE0-45F6-B3F9-11A67E76743F}" srcOrd="0" destOrd="0" presId="urn:microsoft.com/office/officeart/2005/8/layout/hProcess7"/>
    <dgm:cxn modelId="{CA19FC08-E545-4DDF-B852-FF252D933F48}" type="presParOf" srcId="{B6841503-7ABF-45F5-BDAB-64C399DD9A6B}" destId="{966BD297-5720-483E-B349-EADB257CCFF5}" srcOrd="1" destOrd="0" presId="urn:microsoft.com/office/officeart/2005/8/layout/hProcess7"/>
    <dgm:cxn modelId="{14B96323-8958-4AC6-B927-535E8FB9E723}" type="presParOf" srcId="{B6841503-7ABF-45F5-BDAB-64C399DD9A6B}" destId="{9F5E10A5-14B6-487F-A03C-5CC0290C3FB1}" srcOrd="2" destOrd="0" presId="urn:microsoft.com/office/officeart/2005/8/layout/hProcess7"/>
    <dgm:cxn modelId="{C62991F6-CB16-4DF4-AE65-9D920407A807}" type="presParOf" srcId="{70EDAB08-77BF-407F-B379-B283E7B003B2}" destId="{D3140585-3A08-4AB0-B826-72D8165B7757}" srcOrd="5" destOrd="0" presId="urn:microsoft.com/office/officeart/2005/8/layout/hProcess7"/>
    <dgm:cxn modelId="{C91589FC-2960-48A0-A6D4-FD27A0E3DF07}" type="presParOf" srcId="{70EDAB08-77BF-407F-B379-B283E7B003B2}" destId="{DE61879B-3422-4D37-B5F0-23E0C4A1D953}" srcOrd="6" destOrd="0" presId="urn:microsoft.com/office/officeart/2005/8/layout/hProcess7"/>
    <dgm:cxn modelId="{9D562F85-CDE1-4236-8C9E-0BD5B35C4477}" type="presParOf" srcId="{DE61879B-3422-4D37-B5F0-23E0C4A1D953}" destId="{2C5BD227-09A1-4F56-B5A8-D8C0F4A18BD5}" srcOrd="0" destOrd="0" presId="urn:microsoft.com/office/officeart/2005/8/layout/hProcess7"/>
    <dgm:cxn modelId="{CDE762C2-5521-4236-9495-10C6F36804EA}" type="presParOf" srcId="{DE61879B-3422-4D37-B5F0-23E0C4A1D953}" destId="{83C51CA1-8FD3-40EB-B84B-AB9215E55BFD}" srcOrd="1" destOrd="0" presId="urn:microsoft.com/office/officeart/2005/8/layout/hProcess7"/>
    <dgm:cxn modelId="{61653BEC-659F-4F44-9EB4-7F4CA7D81A30}" type="presParOf" srcId="{DE61879B-3422-4D37-B5F0-23E0C4A1D953}" destId="{D008BE97-C781-40DA-909D-AEC3333F050B}" srcOrd="2" destOrd="0" presId="urn:microsoft.com/office/officeart/2005/8/layout/hProcess7"/>
    <dgm:cxn modelId="{EF848014-1828-4B13-BDED-4D8E58612076}" type="presParOf" srcId="{70EDAB08-77BF-407F-B379-B283E7B003B2}" destId="{B5F1DF3A-4CA7-4D75-9013-9A0E85D48716}" srcOrd="7" destOrd="0" presId="urn:microsoft.com/office/officeart/2005/8/layout/hProcess7"/>
    <dgm:cxn modelId="{169ADF0D-AA7F-490E-8F13-4D66B2268BA5}" type="presParOf" srcId="{70EDAB08-77BF-407F-B379-B283E7B003B2}" destId="{F48C3524-2465-4163-9E2F-F6F71129D41E}" srcOrd="8" destOrd="0" presId="urn:microsoft.com/office/officeart/2005/8/layout/hProcess7"/>
    <dgm:cxn modelId="{D57746B9-1DF5-4846-BA0F-AFD1BA1ED2D8}" type="presParOf" srcId="{F48C3524-2465-4163-9E2F-F6F71129D41E}" destId="{FC65BE7A-C7A9-4126-8D05-D2EF9FEA7489}" srcOrd="0" destOrd="0" presId="urn:microsoft.com/office/officeart/2005/8/layout/hProcess7"/>
    <dgm:cxn modelId="{57916276-125D-4E0B-AFED-1078B821CFDF}" type="presParOf" srcId="{F48C3524-2465-4163-9E2F-F6F71129D41E}" destId="{F3178253-A306-4A77-8D6C-EB265CF1B02F}" srcOrd="1" destOrd="0" presId="urn:microsoft.com/office/officeart/2005/8/layout/hProcess7"/>
    <dgm:cxn modelId="{D4AF8A4C-D0EF-43C0-BEEE-83D7FCCB0DBD}" type="presParOf" srcId="{F48C3524-2465-4163-9E2F-F6F71129D41E}" destId="{23BEC74E-D9FA-4964-AE64-99477710ADB4}" srcOrd="2" destOrd="0" presId="urn:microsoft.com/office/officeart/2005/8/layout/hProcess7"/>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3C011A6-C480-4272-A4B0-3B7BA40AA43A}" type="doc">
      <dgm:prSet loTypeId="urn:microsoft.com/office/officeart/2005/8/layout/process1" loCatId="process" qsTypeId="urn:microsoft.com/office/officeart/2005/8/quickstyle/simple1" qsCatId="simple" csTypeId="urn:microsoft.com/office/officeart/2005/8/colors/accent1_2" csCatId="accent1" phldr="1"/>
      <dgm:spPr/>
    </dgm:pt>
    <dgm:pt modelId="{F7963329-E323-44EA-BCF9-121E633623AB}">
      <dgm:prSet phldrT="[Text]"/>
      <dgm:spPr/>
      <dgm:t>
        <a:bodyPr/>
        <a:lstStyle/>
        <a:p>
          <a:r>
            <a:rPr lang="en-US" dirty="0"/>
            <a:t>ePAR</a:t>
          </a:r>
        </a:p>
      </dgm:t>
    </dgm:pt>
    <dgm:pt modelId="{CD7FC7DB-F754-41D5-930E-A3A293F5DC53}" type="parTrans" cxnId="{9DE69AFF-0A97-4E90-9DE4-B421012F4D40}">
      <dgm:prSet/>
      <dgm:spPr/>
      <dgm:t>
        <a:bodyPr/>
        <a:lstStyle/>
        <a:p>
          <a:endParaRPr lang="en-US"/>
        </a:p>
      </dgm:t>
    </dgm:pt>
    <dgm:pt modelId="{1AB5A9EC-C7B9-48EC-9911-0D3C589C296C}" type="sibTrans" cxnId="{9DE69AFF-0A97-4E90-9DE4-B421012F4D40}">
      <dgm:prSet/>
      <dgm:spPr/>
      <dgm:t>
        <a:bodyPr/>
        <a:lstStyle/>
        <a:p>
          <a:endParaRPr lang="en-US"/>
        </a:p>
      </dgm:t>
    </dgm:pt>
    <dgm:pt modelId="{AD2E3820-B3BB-4FB7-B247-C9B26BE6361B}">
      <dgm:prSet phldrT="[Text]"/>
      <dgm:spPr/>
      <dgm:t>
        <a:bodyPr/>
        <a:lstStyle/>
        <a:p>
          <a:r>
            <a:rPr lang="en-US" dirty="0"/>
            <a:t>Payroll accounting lines</a:t>
          </a:r>
        </a:p>
      </dgm:t>
    </dgm:pt>
    <dgm:pt modelId="{FB6EBCB6-E041-4E6C-9B61-843149A56E9D}" type="parTrans" cxnId="{10BAA469-0EEB-4945-AFBB-7136350BB61E}">
      <dgm:prSet/>
      <dgm:spPr/>
      <dgm:t>
        <a:bodyPr/>
        <a:lstStyle/>
        <a:p>
          <a:endParaRPr lang="en-US"/>
        </a:p>
      </dgm:t>
    </dgm:pt>
    <dgm:pt modelId="{EE63C3CE-F058-47C9-AA3D-E303683F17CC}" type="sibTrans" cxnId="{10BAA469-0EEB-4945-AFBB-7136350BB61E}">
      <dgm:prSet/>
      <dgm:spPr/>
      <dgm:t>
        <a:bodyPr/>
        <a:lstStyle/>
        <a:p>
          <a:endParaRPr lang="en-US"/>
        </a:p>
      </dgm:t>
    </dgm:pt>
    <dgm:pt modelId="{96D7568B-BBB9-40D4-A60E-AC0BE3DE6B25}">
      <dgm:prSet phldrT="[Text]"/>
      <dgm:spPr/>
      <dgm:t>
        <a:bodyPr/>
        <a:lstStyle/>
        <a:p>
          <a:r>
            <a:rPr lang="en-US" dirty="0"/>
            <a:t>ECC</a:t>
          </a:r>
        </a:p>
      </dgm:t>
    </dgm:pt>
    <dgm:pt modelId="{856E1E85-37BD-49FD-AC48-3A2CEA5CF273}" type="parTrans" cxnId="{FADDA70D-F351-443A-89CB-40B14EC219D9}">
      <dgm:prSet/>
      <dgm:spPr/>
      <dgm:t>
        <a:bodyPr/>
        <a:lstStyle/>
        <a:p>
          <a:endParaRPr lang="en-US"/>
        </a:p>
      </dgm:t>
    </dgm:pt>
    <dgm:pt modelId="{98B04E56-8D25-4FF2-8E53-4F190D4F0120}" type="sibTrans" cxnId="{FADDA70D-F351-443A-89CB-40B14EC219D9}">
      <dgm:prSet/>
      <dgm:spPr/>
      <dgm:t>
        <a:bodyPr/>
        <a:lstStyle/>
        <a:p>
          <a:endParaRPr lang="en-US"/>
        </a:p>
      </dgm:t>
    </dgm:pt>
    <dgm:pt modelId="{896FBA56-9562-4E90-B61C-979734C47F01}" type="pres">
      <dgm:prSet presAssocID="{C3C011A6-C480-4272-A4B0-3B7BA40AA43A}" presName="Name0" presStyleCnt="0">
        <dgm:presLayoutVars>
          <dgm:dir/>
          <dgm:resizeHandles val="exact"/>
        </dgm:presLayoutVars>
      </dgm:prSet>
      <dgm:spPr/>
    </dgm:pt>
    <dgm:pt modelId="{D9170E6B-B9B3-4F98-A0C5-D6650B3A8047}" type="pres">
      <dgm:prSet presAssocID="{F7963329-E323-44EA-BCF9-121E633623AB}" presName="node" presStyleLbl="node1" presStyleIdx="0" presStyleCnt="3">
        <dgm:presLayoutVars>
          <dgm:bulletEnabled val="1"/>
        </dgm:presLayoutVars>
      </dgm:prSet>
      <dgm:spPr/>
    </dgm:pt>
    <dgm:pt modelId="{CED357DE-471D-4FAC-832A-B9F35F6572FC}" type="pres">
      <dgm:prSet presAssocID="{1AB5A9EC-C7B9-48EC-9911-0D3C589C296C}" presName="sibTrans" presStyleLbl="sibTrans2D1" presStyleIdx="0" presStyleCnt="2"/>
      <dgm:spPr/>
    </dgm:pt>
    <dgm:pt modelId="{EF119E67-3550-4EC5-BCA3-DB41B6853925}" type="pres">
      <dgm:prSet presAssocID="{1AB5A9EC-C7B9-48EC-9911-0D3C589C296C}" presName="connectorText" presStyleLbl="sibTrans2D1" presStyleIdx="0" presStyleCnt="2"/>
      <dgm:spPr/>
    </dgm:pt>
    <dgm:pt modelId="{98D6A26F-1364-4302-8333-81BD60650EE2}" type="pres">
      <dgm:prSet presAssocID="{AD2E3820-B3BB-4FB7-B247-C9B26BE6361B}" presName="node" presStyleLbl="node1" presStyleIdx="1" presStyleCnt="3">
        <dgm:presLayoutVars>
          <dgm:bulletEnabled val="1"/>
        </dgm:presLayoutVars>
      </dgm:prSet>
      <dgm:spPr/>
    </dgm:pt>
    <dgm:pt modelId="{7B27C07A-09FD-470B-A398-EBC5B3620553}" type="pres">
      <dgm:prSet presAssocID="{EE63C3CE-F058-47C9-AA3D-E303683F17CC}" presName="sibTrans" presStyleLbl="sibTrans2D1" presStyleIdx="1" presStyleCnt="2"/>
      <dgm:spPr/>
    </dgm:pt>
    <dgm:pt modelId="{90A5C58A-EEA3-45A1-BD62-E01DF6A227D7}" type="pres">
      <dgm:prSet presAssocID="{EE63C3CE-F058-47C9-AA3D-E303683F17CC}" presName="connectorText" presStyleLbl="sibTrans2D1" presStyleIdx="1" presStyleCnt="2"/>
      <dgm:spPr/>
    </dgm:pt>
    <dgm:pt modelId="{B538B010-0F97-4E57-96A6-2F06D12C0CA7}" type="pres">
      <dgm:prSet presAssocID="{96D7568B-BBB9-40D4-A60E-AC0BE3DE6B25}" presName="node" presStyleLbl="node1" presStyleIdx="2" presStyleCnt="3">
        <dgm:presLayoutVars>
          <dgm:bulletEnabled val="1"/>
        </dgm:presLayoutVars>
      </dgm:prSet>
      <dgm:spPr/>
    </dgm:pt>
  </dgm:ptLst>
  <dgm:cxnLst>
    <dgm:cxn modelId="{FADDA70D-F351-443A-89CB-40B14EC219D9}" srcId="{C3C011A6-C480-4272-A4B0-3B7BA40AA43A}" destId="{96D7568B-BBB9-40D4-A60E-AC0BE3DE6B25}" srcOrd="2" destOrd="0" parTransId="{856E1E85-37BD-49FD-AC48-3A2CEA5CF273}" sibTransId="{98B04E56-8D25-4FF2-8E53-4F190D4F0120}"/>
    <dgm:cxn modelId="{92DE9F61-1758-45FD-A231-58EEA574A471}" type="presOf" srcId="{1AB5A9EC-C7B9-48EC-9911-0D3C589C296C}" destId="{CED357DE-471D-4FAC-832A-B9F35F6572FC}" srcOrd="0" destOrd="0" presId="urn:microsoft.com/office/officeart/2005/8/layout/process1"/>
    <dgm:cxn modelId="{36DBC863-C2BE-49D0-ADF4-1A531708328B}" type="presOf" srcId="{EE63C3CE-F058-47C9-AA3D-E303683F17CC}" destId="{90A5C58A-EEA3-45A1-BD62-E01DF6A227D7}" srcOrd="1" destOrd="0" presId="urn:microsoft.com/office/officeart/2005/8/layout/process1"/>
    <dgm:cxn modelId="{10BAA469-0EEB-4945-AFBB-7136350BB61E}" srcId="{C3C011A6-C480-4272-A4B0-3B7BA40AA43A}" destId="{AD2E3820-B3BB-4FB7-B247-C9B26BE6361B}" srcOrd="1" destOrd="0" parTransId="{FB6EBCB6-E041-4E6C-9B61-843149A56E9D}" sibTransId="{EE63C3CE-F058-47C9-AA3D-E303683F17CC}"/>
    <dgm:cxn modelId="{EF4B6179-39E6-42AC-AD01-D68BD979B6C8}" type="presOf" srcId="{AD2E3820-B3BB-4FB7-B247-C9B26BE6361B}" destId="{98D6A26F-1364-4302-8333-81BD60650EE2}" srcOrd="0" destOrd="0" presId="urn:microsoft.com/office/officeart/2005/8/layout/process1"/>
    <dgm:cxn modelId="{BE601786-7476-4620-BB02-2B001557E942}" type="presOf" srcId="{EE63C3CE-F058-47C9-AA3D-E303683F17CC}" destId="{7B27C07A-09FD-470B-A398-EBC5B3620553}" srcOrd="0" destOrd="0" presId="urn:microsoft.com/office/officeart/2005/8/layout/process1"/>
    <dgm:cxn modelId="{BC7AAFAA-30E0-461A-985D-C8852ED80BA5}" type="presOf" srcId="{F7963329-E323-44EA-BCF9-121E633623AB}" destId="{D9170E6B-B9B3-4F98-A0C5-D6650B3A8047}" srcOrd="0" destOrd="0" presId="urn:microsoft.com/office/officeart/2005/8/layout/process1"/>
    <dgm:cxn modelId="{7771FCB0-EE69-4C19-9246-F6F584C51908}" type="presOf" srcId="{96D7568B-BBB9-40D4-A60E-AC0BE3DE6B25}" destId="{B538B010-0F97-4E57-96A6-2F06D12C0CA7}" srcOrd="0" destOrd="0" presId="urn:microsoft.com/office/officeart/2005/8/layout/process1"/>
    <dgm:cxn modelId="{A25F99C8-0ED6-4928-8245-330FBBEAE132}" type="presOf" srcId="{1AB5A9EC-C7B9-48EC-9911-0D3C589C296C}" destId="{EF119E67-3550-4EC5-BCA3-DB41B6853925}" srcOrd="1" destOrd="0" presId="urn:microsoft.com/office/officeart/2005/8/layout/process1"/>
    <dgm:cxn modelId="{7BFD4BE4-813D-4A77-8604-09551774A448}" type="presOf" srcId="{C3C011A6-C480-4272-A4B0-3B7BA40AA43A}" destId="{896FBA56-9562-4E90-B61C-979734C47F01}" srcOrd="0" destOrd="0" presId="urn:microsoft.com/office/officeart/2005/8/layout/process1"/>
    <dgm:cxn modelId="{9DE69AFF-0A97-4E90-9DE4-B421012F4D40}" srcId="{C3C011A6-C480-4272-A4B0-3B7BA40AA43A}" destId="{F7963329-E323-44EA-BCF9-121E633623AB}" srcOrd="0" destOrd="0" parTransId="{CD7FC7DB-F754-41D5-930E-A3A293F5DC53}" sibTransId="{1AB5A9EC-C7B9-48EC-9911-0D3C589C296C}"/>
    <dgm:cxn modelId="{D709FCD8-897D-435A-98E0-9E65AA2F4363}" type="presParOf" srcId="{896FBA56-9562-4E90-B61C-979734C47F01}" destId="{D9170E6B-B9B3-4F98-A0C5-D6650B3A8047}" srcOrd="0" destOrd="0" presId="urn:microsoft.com/office/officeart/2005/8/layout/process1"/>
    <dgm:cxn modelId="{A7FD67DA-62CE-49ED-80D5-2BBED59291CA}" type="presParOf" srcId="{896FBA56-9562-4E90-B61C-979734C47F01}" destId="{CED357DE-471D-4FAC-832A-B9F35F6572FC}" srcOrd="1" destOrd="0" presId="urn:microsoft.com/office/officeart/2005/8/layout/process1"/>
    <dgm:cxn modelId="{AAC58A22-B4B4-4CC9-AB21-B4609754798B}" type="presParOf" srcId="{CED357DE-471D-4FAC-832A-B9F35F6572FC}" destId="{EF119E67-3550-4EC5-BCA3-DB41B6853925}" srcOrd="0" destOrd="0" presId="urn:microsoft.com/office/officeart/2005/8/layout/process1"/>
    <dgm:cxn modelId="{23386B5E-50B1-41D9-A889-62E6ECD55FF7}" type="presParOf" srcId="{896FBA56-9562-4E90-B61C-979734C47F01}" destId="{98D6A26F-1364-4302-8333-81BD60650EE2}" srcOrd="2" destOrd="0" presId="urn:microsoft.com/office/officeart/2005/8/layout/process1"/>
    <dgm:cxn modelId="{709E20C8-72A3-4EC0-840A-CF436AD27A37}" type="presParOf" srcId="{896FBA56-9562-4E90-B61C-979734C47F01}" destId="{7B27C07A-09FD-470B-A398-EBC5B3620553}" srcOrd="3" destOrd="0" presId="urn:microsoft.com/office/officeart/2005/8/layout/process1"/>
    <dgm:cxn modelId="{436C85D8-366D-43E5-A716-6322FB74056E}" type="presParOf" srcId="{7B27C07A-09FD-470B-A398-EBC5B3620553}" destId="{90A5C58A-EEA3-45A1-BD62-E01DF6A227D7}" srcOrd="0" destOrd="0" presId="urn:microsoft.com/office/officeart/2005/8/layout/process1"/>
    <dgm:cxn modelId="{93823D00-D7CF-4C7A-AB41-DED3467DCA1B}" type="presParOf" srcId="{896FBA56-9562-4E90-B61C-979734C47F01}" destId="{B538B010-0F97-4E57-96A6-2F06D12C0CA7}"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D8DD34-5B89-4A17-8401-61151F599BB0}">
      <dsp:nvSpPr>
        <dsp:cNvPr id="0" name=""/>
        <dsp:cNvSpPr/>
      </dsp:nvSpPr>
      <dsp:spPr>
        <a:xfrm>
          <a:off x="116142" y="475328"/>
          <a:ext cx="2864855" cy="2864855"/>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Total IBS</a:t>
          </a:r>
        </a:p>
      </dsp:txBody>
      <dsp:txXfrm>
        <a:off x="516190" y="813156"/>
        <a:ext cx="1651808" cy="2189199"/>
      </dsp:txXfrm>
    </dsp:sp>
    <dsp:sp modelId="{2E5FC8E5-A290-4B55-B9B8-F883FB2EA1E1}">
      <dsp:nvSpPr>
        <dsp:cNvPr id="0" name=""/>
        <dsp:cNvSpPr/>
      </dsp:nvSpPr>
      <dsp:spPr>
        <a:xfrm>
          <a:off x="2149533" y="488678"/>
          <a:ext cx="2864855" cy="2864855"/>
        </a:xfrm>
        <a:prstGeom prst="ellipse">
          <a:avLst/>
        </a:prstGeom>
        <a:solidFill>
          <a:schemeClr val="accent1">
            <a:alpha val="50000"/>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466850">
            <a:lnSpc>
              <a:spcPct val="90000"/>
            </a:lnSpc>
            <a:spcBef>
              <a:spcPct val="0"/>
            </a:spcBef>
            <a:spcAft>
              <a:spcPct val="35000"/>
            </a:spcAft>
            <a:buNone/>
          </a:pPr>
          <a:r>
            <a:rPr lang="en-US" sz="3300" kern="1200" dirty="0"/>
            <a:t>All work done by employee</a:t>
          </a:r>
        </a:p>
      </dsp:txBody>
      <dsp:txXfrm>
        <a:off x="2962532" y="826506"/>
        <a:ext cx="1651808" cy="218919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AE017C-FE77-41C4-BF80-DA98E0D3E0CE}">
      <dsp:nvSpPr>
        <dsp:cNvPr id="0" name=""/>
        <dsp:cNvSpPr/>
      </dsp:nvSpPr>
      <dsp:spPr>
        <a:xfrm>
          <a:off x="0" y="1045301"/>
          <a:ext cx="1660347" cy="1992417"/>
        </a:xfrm>
        <a:prstGeom prst="roundRect">
          <a:avLst>
            <a:gd name="adj" fmla="val 5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Employment</a:t>
          </a:r>
        </a:p>
      </dsp:txBody>
      <dsp:txXfrm rot="16200000">
        <a:off x="-650856" y="1696158"/>
        <a:ext cx="1633782" cy="332069"/>
      </dsp:txXfrm>
    </dsp:sp>
    <dsp:sp modelId="{979CC7D4-513C-494F-8D79-FE7E1B9AAD16}">
      <dsp:nvSpPr>
        <dsp:cNvPr id="0" name=""/>
        <dsp:cNvSpPr/>
      </dsp:nvSpPr>
      <dsp:spPr>
        <a:xfrm>
          <a:off x="332069" y="1045301"/>
          <a:ext cx="1236959" cy="1992417"/>
        </a:xfrm>
        <a:prstGeom prst="rect">
          <a:avLst/>
        </a:prstGeom>
        <a:noFill/>
        <a:ln>
          <a:noFill/>
        </a:ln>
        <a:effectLst>
          <a:outerShdw blurRad="38100" dist="25400" dir="5400000" rotWithShape="0">
            <a:srgbClr val="000000">
              <a:alpha val="5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US" sz="2700" kern="1200" dirty="0"/>
            <a:t>Percent of FTE	</a:t>
          </a:r>
        </a:p>
      </dsp:txBody>
      <dsp:txXfrm>
        <a:off x="332069" y="1045301"/>
        <a:ext cx="1236959" cy="1992417"/>
      </dsp:txXfrm>
    </dsp:sp>
    <dsp:sp modelId="{B7C0D541-9BE0-45F6-B3F9-11A67E76743F}">
      <dsp:nvSpPr>
        <dsp:cNvPr id="0" name=""/>
        <dsp:cNvSpPr/>
      </dsp:nvSpPr>
      <dsp:spPr>
        <a:xfrm>
          <a:off x="1718846" y="1026632"/>
          <a:ext cx="1660347" cy="1992417"/>
        </a:xfrm>
        <a:prstGeom prst="roundRect">
          <a:avLst>
            <a:gd name="adj" fmla="val 5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IBS</a:t>
          </a:r>
        </a:p>
      </dsp:txBody>
      <dsp:txXfrm rot="16200000">
        <a:off x="1067989" y="1677489"/>
        <a:ext cx="1633782" cy="332069"/>
      </dsp:txXfrm>
    </dsp:sp>
    <dsp:sp modelId="{B609CFA4-BA64-478A-AA52-7E4B47C7D0C2}">
      <dsp:nvSpPr>
        <dsp:cNvPr id="0" name=""/>
        <dsp:cNvSpPr/>
      </dsp:nvSpPr>
      <dsp:spPr>
        <a:xfrm rot="5400000">
          <a:off x="1580714" y="2610491"/>
          <a:ext cx="292865" cy="249052"/>
        </a:xfrm>
        <a:prstGeom prst="flowChartExtract">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F5E10A5-14B6-487F-A03C-5CC0290C3FB1}">
      <dsp:nvSpPr>
        <dsp:cNvPr id="0" name=""/>
        <dsp:cNvSpPr/>
      </dsp:nvSpPr>
      <dsp:spPr>
        <a:xfrm>
          <a:off x="2050915" y="1026632"/>
          <a:ext cx="1236959" cy="1992417"/>
        </a:xfrm>
        <a:prstGeom prst="rect">
          <a:avLst/>
        </a:prstGeom>
        <a:noFill/>
        <a:ln>
          <a:noFill/>
        </a:ln>
        <a:effectLst>
          <a:outerShdw blurRad="38100" dist="25400" dir="5400000" rotWithShape="0">
            <a:srgbClr val="000000">
              <a:alpha val="5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US" sz="2700" kern="1200" dirty="0"/>
            <a:t>Amount of Salary</a:t>
          </a:r>
        </a:p>
      </dsp:txBody>
      <dsp:txXfrm>
        <a:off x="2050915" y="1026632"/>
        <a:ext cx="1236959" cy="1992417"/>
      </dsp:txXfrm>
    </dsp:sp>
    <dsp:sp modelId="{FC65BE7A-C7A9-4126-8D05-D2EF9FEA7489}">
      <dsp:nvSpPr>
        <dsp:cNvPr id="0" name=""/>
        <dsp:cNvSpPr/>
      </dsp:nvSpPr>
      <dsp:spPr>
        <a:xfrm>
          <a:off x="3437306" y="1026632"/>
          <a:ext cx="1660347" cy="1992417"/>
        </a:xfrm>
        <a:prstGeom prst="roundRect">
          <a:avLst>
            <a:gd name="adj" fmla="val 5000"/>
          </a:avLst>
        </a:prstGeom>
        <a:gradFill rotWithShape="0">
          <a:gsLst>
            <a:gs pos="0">
              <a:schemeClr val="accent1">
                <a:hueOff val="0"/>
                <a:satOff val="0"/>
                <a:lumOff val="0"/>
                <a:alphaOff val="0"/>
                <a:tint val="98000"/>
                <a:lumMod val="110000"/>
              </a:schemeClr>
            </a:gs>
            <a:gs pos="84000">
              <a:schemeClr val="accent1">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65151" rIns="84455" bIns="0" numCol="1" spcCol="1270" anchor="t" anchorCtr="0">
          <a:noAutofit/>
        </a:bodyPr>
        <a:lstStyle/>
        <a:p>
          <a:pPr marL="0" lvl="0" indent="0" algn="r" defTabSz="844550">
            <a:lnSpc>
              <a:spcPct val="90000"/>
            </a:lnSpc>
            <a:spcBef>
              <a:spcPct val="0"/>
            </a:spcBef>
            <a:spcAft>
              <a:spcPct val="35000"/>
            </a:spcAft>
            <a:buNone/>
          </a:pPr>
          <a:r>
            <a:rPr lang="en-US" sz="1900" kern="1200" dirty="0"/>
            <a:t>Effort</a:t>
          </a:r>
        </a:p>
      </dsp:txBody>
      <dsp:txXfrm rot="16200000">
        <a:off x="2786449" y="1677489"/>
        <a:ext cx="1633782" cy="332069"/>
      </dsp:txXfrm>
    </dsp:sp>
    <dsp:sp modelId="{83C51CA1-8FD3-40EB-B84B-AB9215E55BFD}">
      <dsp:nvSpPr>
        <dsp:cNvPr id="0" name=""/>
        <dsp:cNvSpPr/>
      </dsp:nvSpPr>
      <dsp:spPr>
        <a:xfrm rot="5400000">
          <a:off x="3299174" y="2610491"/>
          <a:ext cx="292865" cy="249052"/>
        </a:xfrm>
        <a:prstGeom prst="flowChartExtract">
          <a:avLst/>
        </a:prstGeom>
        <a:solidFill>
          <a:schemeClr val="lt1">
            <a:hueOff val="0"/>
            <a:satOff val="0"/>
            <a:lumOff val="0"/>
            <a:alphaOff val="0"/>
          </a:schemeClr>
        </a:solidFill>
        <a:ln w="12700" cap="rnd" cmpd="sng" algn="ctr">
          <a:solidFill>
            <a:schemeClr val="accent1">
              <a:hueOff val="0"/>
              <a:satOff val="0"/>
              <a:lumOff val="0"/>
              <a:alphaOff val="0"/>
            </a:schemeClr>
          </a:solidFill>
          <a:prstDash val="solid"/>
        </a:ln>
        <a:effectLst>
          <a:outerShdw blurRad="38100" dist="25400" dir="5400000" rotWithShape="0">
            <a:srgbClr val="000000">
              <a:alpha val="5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BEC74E-D9FA-4964-AE64-99477710ADB4}">
      <dsp:nvSpPr>
        <dsp:cNvPr id="0" name=""/>
        <dsp:cNvSpPr/>
      </dsp:nvSpPr>
      <dsp:spPr>
        <a:xfrm>
          <a:off x="3769375" y="1026632"/>
          <a:ext cx="1236959" cy="1992417"/>
        </a:xfrm>
        <a:prstGeom prst="rect">
          <a:avLst/>
        </a:prstGeom>
        <a:noFill/>
        <a:ln>
          <a:noFill/>
        </a:ln>
        <a:effectLst>
          <a:outerShdw blurRad="38100" dist="25400" dir="5400000" rotWithShape="0">
            <a:srgbClr val="000000">
              <a:alpha val="55000"/>
            </a:srgbClr>
          </a:outerShdw>
        </a:effectLst>
        <a:scene3d>
          <a:camera prst="orthographicFront"/>
          <a:lightRig rig="flat" dir="t"/>
        </a:scene3d>
        <a:sp3d/>
      </dsp:spPr>
      <dsp:style>
        <a:lnRef idx="0">
          <a:scrgbClr r="0" g="0" b="0"/>
        </a:lnRef>
        <a:fillRef idx="3">
          <a:scrgbClr r="0" g="0" b="0"/>
        </a:fillRef>
        <a:effectRef idx="2">
          <a:scrgbClr r="0" g="0" b="0"/>
        </a:effectRef>
        <a:fontRef idx="minor">
          <a:schemeClr val="lt1"/>
        </a:fontRef>
      </dsp:style>
      <dsp:txBody>
        <a:bodyPr spcFirstLastPara="0" vert="horz" wrap="square" lIns="0" tIns="92583" rIns="0" bIns="0" numCol="1" spcCol="1270" anchor="t" anchorCtr="0">
          <a:noAutofit/>
        </a:bodyPr>
        <a:lstStyle/>
        <a:p>
          <a:pPr marL="0" lvl="0" indent="0" algn="l" defTabSz="1200150">
            <a:lnSpc>
              <a:spcPct val="90000"/>
            </a:lnSpc>
            <a:spcBef>
              <a:spcPct val="0"/>
            </a:spcBef>
            <a:spcAft>
              <a:spcPct val="35000"/>
            </a:spcAft>
            <a:buNone/>
          </a:pPr>
          <a:r>
            <a:rPr lang="en-US" sz="2700" kern="1200" dirty="0"/>
            <a:t>Time spent on Grant</a:t>
          </a:r>
        </a:p>
      </dsp:txBody>
      <dsp:txXfrm>
        <a:off x="3769375" y="1026632"/>
        <a:ext cx="1236959" cy="19924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70E6B-B9B3-4F98-A0C5-D6650B3A8047}">
      <dsp:nvSpPr>
        <dsp:cNvPr id="0" name=""/>
        <dsp:cNvSpPr/>
      </dsp:nvSpPr>
      <dsp:spPr>
        <a:xfrm>
          <a:off x="7143" y="113302"/>
          <a:ext cx="2135187" cy="128111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ePAR</a:t>
          </a:r>
        </a:p>
      </dsp:txBody>
      <dsp:txXfrm>
        <a:off x="44665" y="150824"/>
        <a:ext cx="2060143" cy="1206068"/>
      </dsp:txXfrm>
    </dsp:sp>
    <dsp:sp modelId="{CED357DE-471D-4FAC-832A-B9F35F6572FC}">
      <dsp:nvSpPr>
        <dsp:cNvPr id="0" name=""/>
        <dsp:cNvSpPr/>
      </dsp:nvSpPr>
      <dsp:spPr>
        <a:xfrm>
          <a:off x="2355850" y="489095"/>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2355850" y="595000"/>
        <a:ext cx="316861" cy="317716"/>
      </dsp:txXfrm>
    </dsp:sp>
    <dsp:sp modelId="{98D6A26F-1364-4302-8333-81BD60650EE2}">
      <dsp:nvSpPr>
        <dsp:cNvPr id="0" name=""/>
        <dsp:cNvSpPr/>
      </dsp:nvSpPr>
      <dsp:spPr>
        <a:xfrm>
          <a:off x="2996406" y="113302"/>
          <a:ext cx="2135187" cy="128111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Payroll accounting lines</a:t>
          </a:r>
        </a:p>
      </dsp:txBody>
      <dsp:txXfrm>
        <a:off x="3033928" y="150824"/>
        <a:ext cx="2060143" cy="1206068"/>
      </dsp:txXfrm>
    </dsp:sp>
    <dsp:sp modelId="{7B27C07A-09FD-470B-A398-EBC5B3620553}">
      <dsp:nvSpPr>
        <dsp:cNvPr id="0" name=""/>
        <dsp:cNvSpPr/>
      </dsp:nvSpPr>
      <dsp:spPr>
        <a:xfrm>
          <a:off x="5345112" y="489095"/>
          <a:ext cx="452659" cy="52952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5345112" y="595000"/>
        <a:ext cx="316861" cy="317716"/>
      </dsp:txXfrm>
    </dsp:sp>
    <dsp:sp modelId="{B538B010-0F97-4E57-96A6-2F06D12C0CA7}">
      <dsp:nvSpPr>
        <dsp:cNvPr id="0" name=""/>
        <dsp:cNvSpPr/>
      </dsp:nvSpPr>
      <dsp:spPr>
        <a:xfrm>
          <a:off x="5985668" y="113302"/>
          <a:ext cx="2135187" cy="128111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dirty="0"/>
            <a:t>ECC</a:t>
          </a:r>
        </a:p>
      </dsp:txBody>
      <dsp:txXfrm>
        <a:off x="6023190" y="150824"/>
        <a:ext cx="2060143" cy="1206068"/>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4C3C3A6-B337-4D83-9CDB-B9C35780FF7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1C79A68-3D73-4695-8C1E-3CDBCB536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B97C6B7-F63D-48F8-8C65-A57506B0F13B}" type="datetimeFigureOut">
              <a:rPr lang="en-US" smtClean="0"/>
              <a:t>9/17/2025</a:t>
            </a:fld>
            <a:endParaRPr lang="en-US" dirty="0"/>
          </a:p>
        </p:txBody>
      </p:sp>
      <p:sp>
        <p:nvSpPr>
          <p:cNvPr id="4" name="Footer Placeholder 3">
            <a:extLst>
              <a:ext uri="{FF2B5EF4-FFF2-40B4-BE49-F238E27FC236}">
                <a16:creationId xmlns:a16="http://schemas.microsoft.com/office/drawing/2014/main" id="{3CF5045C-A7CE-41D4-85C5-0E9ACEEF9B2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D59ABD0F-F8EA-4B9F-8647-FC7D4AE3D83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4AB78DD-9481-4863-BCCC-946573546DA1}" type="slidenum">
              <a:rPr lang="en-US" smtClean="0"/>
              <a:t>‹#›</a:t>
            </a:fld>
            <a:endParaRPr lang="en-US" dirty="0"/>
          </a:p>
        </p:txBody>
      </p:sp>
    </p:spTree>
    <p:extLst>
      <p:ext uri="{BB962C8B-B14F-4D97-AF65-F5344CB8AC3E}">
        <p14:creationId xmlns:p14="http://schemas.microsoft.com/office/powerpoint/2010/main" val="5850403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09A0FA-2191-4F92-A1E4-6EB4598AC4EC}" type="datetimeFigureOut">
              <a:rPr lang="en-US" smtClean="0"/>
              <a:t>9/17/2025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63359F2-43EF-4812-9DC0-98C0B1A40681}" type="slidenum">
              <a:rPr lang="en-US" smtClean="0"/>
              <a:t>‹#›</a:t>
            </a:fld>
            <a:endParaRPr lang="en-US" dirty="0"/>
          </a:p>
        </p:txBody>
      </p:sp>
    </p:spTree>
    <p:extLst>
      <p:ext uri="{BB962C8B-B14F-4D97-AF65-F5344CB8AC3E}">
        <p14:creationId xmlns:p14="http://schemas.microsoft.com/office/powerpoint/2010/main" val="47011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1</a:t>
            </a:fld>
            <a:endParaRPr lang="en-US" dirty="0"/>
          </a:p>
        </p:txBody>
      </p:sp>
    </p:spTree>
    <p:extLst>
      <p:ext uri="{BB962C8B-B14F-4D97-AF65-F5344CB8AC3E}">
        <p14:creationId xmlns:p14="http://schemas.microsoft.com/office/powerpoint/2010/main" val="1983523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23</a:t>
            </a:fld>
            <a:endParaRPr lang="en-US" dirty="0"/>
          </a:p>
        </p:txBody>
      </p:sp>
    </p:spTree>
    <p:extLst>
      <p:ext uri="{BB962C8B-B14F-4D97-AF65-F5344CB8AC3E}">
        <p14:creationId xmlns:p14="http://schemas.microsoft.com/office/powerpoint/2010/main" val="11934647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2</a:t>
            </a:fld>
            <a:endParaRPr lang="en-US" dirty="0"/>
          </a:p>
        </p:txBody>
      </p:sp>
    </p:spTree>
    <p:extLst>
      <p:ext uri="{BB962C8B-B14F-4D97-AF65-F5344CB8AC3E}">
        <p14:creationId xmlns:p14="http://schemas.microsoft.com/office/powerpoint/2010/main" val="9728502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63359F2-43EF-4812-9DC0-98C0B1A40681}" type="slidenum">
              <a:rPr lang="en-US" smtClean="0"/>
              <a:t>4</a:t>
            </a:fld>
            <a:endParaRPr lang="en-US" dirty="0"/>
          </a:p>
        </p:txBody>
      </p:sp>
    </p:spTree>
    <p:extLst>
      <p:ext uri="{BB962C8B-B14F-4D97-AF65-F5344CB8AC3E}">
        <p14:creationId xmlns:p14="http://schemas.microsoft.com/office/powerpoint/2010/main" val="18067079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E30ABC-F95D-534E-D05D-099FCB46B3F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88193E9-315E-8EFE-9BE8-22A13F6432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16E0F3-E7AF-F109-FCA6-D12CE1EEC05B}"/>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76EE12-752C-3F7F-190A-AC8B22CFCF3E}"/>
              </a:ext>
            </a:extLst>
          </p:cNvPr>
          <p:cNvSpPr>
            <a:spLocks noGrp="1"/>
          </p:cNvSpPr>
          <p:nvPr>
            <p:ph type="sldNum" sz="quarter" idx="5"/>
          </p:nvPr>
        </p:nvSpPr>
        <p:spPr/>
        <p:txBody>
          <a:bodyPr/>
          <a:lstStyle/>
          <a:p>
            <a:fld id="{B63359F2-43EF-4812-9DC0-98C0B1A40681}" type="slidenum">
              <a:rPr lang="en-US" smtClean="0"/>
              <a:t>5</a:t>
            </a:fld>
            <a:endParaRPr lang="en-US" dirty="0"/>
          </a:p>
        </p:txBody>
      </p:sp>
    </p:spTree>
    <p:extLst>
      <p:ext uri="{BB962C8B-B14F-4D97-AF65-F5344CB8AC3E}">
        <p14:creationId xmlns:p14="http://schemas.microsoft.com/office/powerpoint/2010/main" val="10888081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95915-0CA0-914B-B7F5-0CBC39C0C2B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1F457F-D01D-E81C-3ED0-03391B2AD9B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C73A75-0835-D15C-8C95-97232277520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FDFD93-D6BA-EBB8-828E-D1386BB876A8}"/>
              </a:ext>
            </a:extLst>
          </p:cNvPr>
          <p:cNvSpPr>
            <a:spLocks noGrp="1"/>
          </p:cNvSpPr>
          <p:nvPr>
            <p:ph type="sldNum" sz="quarter" idx="5"/>
          </p:nvPr>
        </p:nvSpPr>
        <p:spPr/>
        <p:txBody>
          <a:bodyPr/>
          <a:lstStyle/>
          <a:p>
            <a:fld id="{B63359F2-43EF-4812-9DC0-98C0B1A40681}" type="slidenum">
              <a:rPr lang="en-US" smtClean="0"/>
              <a:t>6</a:t>
            </a:fld>
            <a:endParaRPr lang="en-US" dirty="0"/>
          </a:p>
        </p:txBody>
      </p:sp>
    </p:spTree>
    <p:extLst>
      <p:ext uri="{BB962C8B-B14F-4D97-AF65-F5344CB8AC3E}">
        <p14:creationId xmlns:p14="http://schemas.microsoft.com/office/powerpoint/2010/main" val="3844800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648CB8-F37D-9B73-FA99-305EC861382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758D39-7871-F026-D261-9AFFC839DF8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E1FE28F-1542-95C4-A393-E428DF3DC7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7EBDCA5-D419-CFD7-1C3D-7CA24CF278A4}"/>
              </a:ext>
            </a:extLst>
          </p:cNvPr>
          <p:cNvSpPr>
            <a:spLocks noGrp="1"/>
          </p:cNvSpPr>
          <p:nvPr>
            <p:ph type="sldNum" sz="quarter" idx="5"/>
          </p:nvPr>
        </p:nvSpPr>
        <p:spPr/>
        <p:txBody>
          <a:bodyPr/>
          <a:lstStyle/>
          <a:p>
            <a:fld id="{B63359F2-43EF-4812-9DC0-98C0B1A40681}" type="slidenum">
              <a:rPr lang="en-US" smtClean="0"/>
              <a:t>7</a:t>
            </a:fld>
            <a:endParaRPr lang="en-US" dirty="0"/>
          </a:p>
        </p:txBody>
      </p:sp>
    </p:spTree>
    <p:extLst>
      <p:ext uri="{BB962C8B-B14F-4D97-AF65-F5344CB8AC3E}">
        <p14:creationId xmlns:p14="http://schemas.microsoft.com/office/powerpoint/2010/main" val="1497056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5A65D9-4AE9-9812-99ED-8D3956F4909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A49D91-1E5D-C0DE-A7E8-49AC300A6B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A79697-9EDB-DF1B-5F04-A76DEA63E5D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CCFD700-DEBC-D73A-DC32-D55A3F344234}"/>
              </a:ext>
            </a:extLst>
          </p:cNvPr>
          <p:cNvSpPr>
            <a:spLocks noGrp="1"/>
          </p:cNvSpPr>
          <p:nvPr>
            <p:ph type="sldNum" sz="quarter" idx="5"/>
          </p:nvPr>
        </p:nvSpPr>
        <p:spPr/>
        <p:txBody>
          <a:bodyPr/>
          <a:lstStyle/>
          <a:p>
            <a:fld id="{B63359F2-43EF-4812-9DC0-98C0B1A40681}" type="slidenum">
              <a:rPr lang="en-US" smtClean="0"/>
              <a:t>8</a:t>
            </a:fld>
            <a:endParaRPr lang="en-US" dirty="0"/>
          </a:p>
        </p:txBody>
      </p:sp>
    </p:spTree>
    <p:extLst>
      <p:ext uri="{BB962C8B-B14F-4D97-AF65-F5344CB8AC3E}">
        <p14:creationId xmlns:p14="http://schemas.microsoft.com/office/powerpoint/2010/main" val="29979053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49F60-0342-AD4D-0257-5A042C083D7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C355F6-EE06-5AC4-9602-07E5DF5AED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0D7FCD9-F6FB-B144-E174-8BB092BF8D45}"/>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D1146B50-8C86-2ECC-9328-3F41BE2EF462}"/>
              </a:ext>
            </a:extLst>
          </p:cNvPr>
          <p:cNvSpPr>
            <a:spLocks noGrp="1"/>
          </p:cNvSpPr>
          <p:nvPr>
            <p:ph type="sldNum" sz="quarter" idx="5"/>
          </p:nvPr>
        </p:nvSpPr>
        <p:spPr/>
        <p:txBody>
          <a:bodyPr/>
          <a:lstStyle/>
          <a:p>
            <a:fld id="{B63359F2-43EF-4812-9DC0-98C0B1A40681}" type="slidenum">
              <a:rPr lang="en-US" smtClean="0"/>
              <a:t>12</a:t>
            </a:fld>
            <a:endParaRPr lang="en-US" dirty="0"/>
          </a:p>
        </p:txBody>
      </p:sp>
    </p:spTree>
    <p:extLst>
      <p:ext uri="{BB962C8B-B14F-4D97-AF65-F5344CB8AC3E}">
        <p14:creationId xmlns:p14="http://schemas.microsoft.com/office/powerpoint/2010/main" val="975295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4905D9-FD51-92FC-B3E1-154C10B8715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96600C-E50B-824E-407E-E8E9BC867A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E936727-F691-AE98-13A6-C67AD4DBD0E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6B73B2C-6FDA-D81B-B854-2A22BE18429C}"/>
              </a:ext>
            </a:extLst>
          </p:cNvPr>
          <p:cNvSpPr>
            <a:spLocks noGrp="1"/>
          </p:cNvSpPr>
          <p:nvPr>
            <p:ph type="sldNum" sz="quarter" idx="5"/>
          </p:nvPr>
        </p:nvSpPr>
        <p:spPr/>
        <p:txBody>
          <a:bodyPr/>
          <a:lstStyle/>
          <a:p>
            <a:fld id="{B63359F2-43EF-4812-9DC0-98C0B1A40681}" type="slidenum">
              <a:rPr lang="en-US" smtClean="0"/>
              <a:t>22</a:t>
            </a:fld>
            <a:endParaRPr lang="en-US" dirty="0"/>
          </a:p>
        </p:txBody>
      </p:sp>
    </p:spTree>
    <p:extLst>
      <p:ext uri="{BB962C8B-B14F-4D97-AF65-F5344CB8AC3E}">
        <p14:creationId xmlns:p14="http://schemas.microsoft.com/office/powerpoint/2010/main" val="886900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76661567"/>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20XX</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908733011"/>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150398872"/>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5" name="Title 1">
            <a:extLst>
              <a:ext uri="{FF2B5EF4-FFF2-40B4-BE49-F238E27FC236}">
                <a16:creationId xmlns:a16="http://schemas.microsoft.com/office/drawing/2014/main" id="{31937252-EACE-4232-855F-5C47E3F8B087}"/>
              </a:ext>
            </a:extLst>
          </p:cNvPr>
          <p:cNvSpPr>
            <a:spLocks noGrp="1"/>
          </p:cNvSpPr>
          <p:nvPr>
            <p:ph type="ctrTitle" hasCustomPrompt="1"/>
          </p:nvPr>
        </p:nvSpPr>
        <p:spPr>
          <a:xfrm>
            <a:off x="457200" y="1070901"/>
            <a:ext cx="11265407" cy="1499616"/>
          </a:xfrm>
        </p:spPr>
        <p:txBody>
          <a:bodyPr>
            <a:noAutofit/>
          </a:bodyPr>
          <a:lstStyle>
            <a:lvl1pPr>
              <a:defRPr/>
            </a:lvl1pPr>
          </a:lstStyle>
          <a:p>
            <a:r>
              <a:rPr lang="en-US" dirty="0"/>
              <a:t>Click to add title</a:t>
            </a:r>
          </a:p>
        </p:txBody>
      </p:sp>
      <p:sp>
        <p:nvSpPr>
          <p:cNvPr id="25" name="Picture Placeholder 24">
            <a:extLst>
              <a:ext uri="{FF2B5EF4-FFF2-40B4-BE49-F238E27FC236}">
                <a16:creationId xmlns:a16="http://schemas.microsoft.com/office/drawing/2014/main" id="{CBA6DBC1-39A1-48A6-8B81-3CD966D06E81}"/>
              </a:ext>
            </a:extLst>
          </p:cNvPr>
          <p:cNvSpPr>
            <a:spLocks noGrp="1"/>
          </p:cNvSpPr>
          <p:nvPr>
            <p:ph type="pic" sz="quarter" idx="13" hasCustomPrompt="1"/>
          </p:nvPr>
        </p:nvSpPr>
        <p:spPr>
          <a:xfrm>
            <a:off x="448055" y="3103684"/>
            <a:ext cx="11274551" cy="3287971"/>
          </a:xfrm>
          <a:solidFill>
            <a:schemeClr val="accent2"/>
          </a:solidFill>
        </p:spPr>
        <p:txBody>
          <a:bodyPr anchor="t" anchorCtr="0">
            <a:normAutofit/>
          </a:bodyPr>
          <a:lstStyle>
            <a:lvl1pPr marL="0" indent="0" algn="ctr">
              <a:buNone/>
              <a:defRPr/>
            </a:lvl1pPr>
          </a:lstStyle>
          <a:p>
            <a:r>
              <a:rPr lang="en-US" dirty="0"/>
              <a:t>Click to add picture</a:t>
            </a:r>
          </a:p>
        </p:txBody>
      </p:sp>
    </p:spTree>
    <p:extLst>
      <p:ext uri="{BB962C8B-B14F-4D97-AF65-F5344CB8AC3E}">
        <p14:creationId xmlns:p14="http://schemas.microsoft.com/office/powerpoint/2010/main" val="22281959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Agenda">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926BD44-2224-46FF-A4E7-9C9FFE19726B}"/>
              </a:ext>
            </a:extLst>
          </p:cNvPr>
          <p:cNvSpPr>
            <a:spLocks noGrp="1"/>
          </p:cNvSpPr>
          <p:nvPr>
            <p:ph type="title"/>
          </p:nvPr>
        </p:nvSpPr>
        <p:spPr>
          <a:xfrm>
            <a:off x="457200" y="640079"/>
            <a:ext cx="3657600" cy="2100851"/>
          </a:xfrm>
        </p:spPr>
        <p:txBody>
          <a:bodyPr>
            <a:noAutofit/>
          </a:bodyPr>
          <a:lstStyle>
            <a:lvl1pPr>
              <a:defRPr/>
            </a:lvl1pPr>
          </a:lstStyle>
          <a:p>
            <a:r>
              <a:rPr lang="en-US"/>
              <a:t>Click to edit Master title style</a:t>
            </a:r>
            <a:endParaRPr lang="en-US" dirty="0"/>
          </a:p>
        </p:txBody>
      </p:sp>
      <p:sp>
        <p:nvSpPr>
          <p:cNvPr id="2" name="Content Placeholder 5">
            <a:extLst>
              <a:ext uri="{FF2B5EF4-FFF2-40B4-BE49-F238E27FC236}">
                <a16:creationId xmlns:a16="http://schemas.microsoft.com/office/drawing/2014/main" id="{FC87D77D-2EA4-028B-1ACF-E1120CE8F0E0}"/>
              </a:ext>
            </a:extLst>
          </p:cNvPr>
          <p:cNvSpPr>
            <a:spLocks noGrp="1"/>
          </p:cNvSpPr>
          <p:nvPr>
            <p:ph sz="quarter" idx="4" hasCustomPrompt="1"/>
          </p:nvPr>
        </p:nvSpPr>
        <p:spPr>
          <a:xfrm>
            <a:off x="457201" y="2862470"/>
            <a:ext cx="3657600" cy="3510898"/>
          </a:xfrm>
        </p:spPr>
        <p:txBody>
          <a:bodyPr anchor="t" anchorCtr="0">
            <a:normAutofit/>
          </a:bodyPr>
          <a:lstStyle>
            <a:lvl1pPr marL="0" indent="0">
              <a:buNone/>
              <a:defRPr/>
            </a:lvl1pPr>
          </a:lstStyle>
          <a:p>
            <a:pPr lvl="0"/>
            <a:r>
              <a:rPr lang="en-US" dirty="0"/>
              <a:t>Click to add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Picture Placeholder 3">
            <a:extLst>
              <a:ext uri="{FF2B5EF4-FFF2-40B4-BE49-F238E27FC236}">
                <a16:creationId xmlns:a16="http://schemas.microsoft.com/office/drawing/2014/main" id="{CCFA45C0-9EBE-13AF-9B5D-9D5F4BF223E0}"/>
              </a:ext>
            </a:extLst>
          </p:cNvPr>
          <p:cNvSpPr>
            <a:spLocks noGrp="1"/>
          </p:cNvSpPr>
          <p:nvPr>
            <p:ph type="pic" sz="quarter" idx="13" hasCustomPrompt="1"/>
          </p:nvPr>
        </p:nvSpPr>
        <p:spPr>
          <a:xfrm>
            <a:off x="4242815" y="640080"/>
            <a:ext cx="7491984" cy="5751576"/>
          </a:xfrm>
          <a:custGeom>
            <a:avLst/>
            <a:gdLst>
              <a:gd name="connsiteX0" fmla="*/ 3800341 w 7491984"/>
              <a:gd name="connsiteY0" fmla="*/ 0 h 5751576"/>
              <a:gd name="connsiteX1" fmla="*/ 7491984 w 7491984"/>
              <a:gd name="connsiteY1" fmla="*/ 0 h 5751576"/>
              <a:gd name="connsiteX2" fmla="*/ 7491984 w 7491984"/>
              <a:gd name="connsiteY2" fmla="*/ 5751576 h 5751576"/>
              <a:gd name="connsiteX3" fmla="*/ 3800341 w 7491984"/>
              <a:gd name="connsiteY3" fmla="*/ 5751576 h 5751576"/>
              <a:gd name="connsiteX4" fmla="*/ 0 w 7491984"/>
              <a:gd name="connsiteY4" fmla="*/ 0 h 5751576"/>
              <a:gd name="connsiteX5" fmla="*/ 3696432 w 7491984"/>
              <a:gd name="connsiteY5" fmla="*/ 0 h 5751576"/>
              <a:gd name="connsiteX6" fmla="*/ 3696432 w 7491984"/>
              <a:gd name="connsiteY6" fmla="*/ 5751576 h 5751576"/>
              <a:gd name="connsiteX7" fmla="*/ 0 w 7491984"/>
              <a:gd name="connsiteY7" fmla="*/ 5751576 h 5751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91984" h="5751576">
                <a:moveTo>
                  <a:pt x="3800341" y="0"/>
                </a:moveTo>
                <a:lnTo>
                  <a:pt x="7491984" y="0"/>
                </a:lnTo>
                <a:lnTo>
                  <a:pt x="7491984" y="5751576"/>
                </a:lnTo>
                <a:lnTo>
                  <a:pt x="3800341" y="5751576"/>
                </a:lnTo>
                <a:close/>
                <a:moveTo>
                  <a:pt x="0" y="0"/>
                </a:moveTo>
                <a:lnTo>
                  <a:pt x="3696432" y="0"/>
                </a:lnTo>
                <a:lnTo>
                  <a:pt x="3696432" y="5751576"/>
                </a:lnTo>
                <a:lnTo>
                  <a:pt x="0" y="5751576"/>
                </a:lnTo>
                <a:close/>
              </a:path>
            </a:pathLst>
          </a:custGeom>
          <a:solidFill>
            <a:schemeClr val="accent2"/>
          </a:solidFill>
        </p:spPr>
        <p:txBody>
          <a:bodyPr wrap="square" anchor="t" anchorCtr="0">
            <a:noAutofit/>
          </a:bodyPr>
          <a:lstStyle>
            <a:lvl1pPr marL="0" indent="0" algn="ctr">
              <a:buNone/>
              <a:defRPr/>
            </a:lvl1pPr>
          </a:lstStyle>
          <a:p>
            <a:r>
              <a:rPr lang="en-US" dirty="0"/>
              <a:t>Click to add picture</a:t>
            </a:r>
          </a:p>
        </p:txBody>
      </p:sp>
      <p:sp>
        <p:nvSpPr>
          <p:cNvPr id="9" name="Date Placeholder 8">
            <a:extLst>
              <a:ext uri="{FF2B5EF4-FFF2-40B4-BE49-F238E27FC236}">
                <a16:creationId xmlns:a16="http://schemas.microsoft.com/office/drawing/2014/main" id="{D5DDC5FA-EEDB-898F-533E-4094ADA899B9}"/>
              </a:ext>
            </a:extLst>
          </p:cNvPr>
          <p:cNvSpPr>
            <a:spLocks noGrp="1"/>
          </p:cNvSpPr>
          <p:nvPr>
            <p:ph type="dt" sz="half" idx="15"/>
          </p:nvPr>
        </p:nvSpPr>
        <p:spPr/>
        <p:txBody>
          <a:bodyPr/>
          <a:lstStyle/>
          <a:p>
            <a:r>
              <a:rPr lang="en-US"/>
              <a:t>20XX</a:t>
            </a:r>
            <a:endParaRPr lang="en-US" dirty="0"/>
          </a:p>
        </p:txBody>
      </p:sp>
      <p:sp>
        <p:nvSpPr>
          <p:cNvPr id="12" name="Footer Placeholder 11">
            <a:extLst>
              <a:ext uri="{FF2B5EF4-FFF2-40B4-BE49-F238E27FC236}">
                <a16:creationId xmlns:a16="http://schemas.microsoft.com/office/drawing/2014/main" id="{E79B0359-4B55-D899-E584-A8E6B2ED9123}"/>
              </a:ext>
            </a:extLst>
          </p:cNvPr>
          <p:cNvSpPr>
            <a:spLocks noGrp="1"/>
          </p:cNvSpPr>
          <p:nvPr>
            <p:ph type="ftr" sz="quarter" idx="16"/>
          </p:nvPr>
        </p:nvSpPr>
        <p:spPr/>
        <p:txBody>
          <a:bodyPr/>
          <a:lstStyle/>
          <a:p>
            <a:endParaRPr lang="en-US" dirty="0"/>
          </a:p>
        </p:txBody>
      </p:sp>
      <p:sp>
        <p:nvSpPr>
          <p:cNvPr id="13" name="Slide Number Placeholder 12">
            <a:extLst>
              <a:ext uri="{FF2B5EF4-FFF2-40B4-BE49-F238E27FC236}">
                <a16:creationId xmlns:a16="http://schemas.microsoft.com/office/drawing/2014/main" id="{6B916D02-76FE-EAED-CC51-A50448811F7D}"/>
              </a:ext>
            </a:extLst>
          </p:cNvPr>
          <p:cNvSpPr>
            <a:spLocks noGrp="1"/>
          </p:cNvSpPr>
          <p:nvPr>
            <p:ph type="sldNum" sz="quarter" idx="17"/>
          </p:nvPr>
        </p:nvSpPr>
        <p:spPr>
          <a:xfrm>
            <a:off x="10682289" y="6423914"/>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034173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wo Conten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690880"/>
            <a:ext cx="11267440" cy="1143000"/>
          </a:xfrm>
        </p:spPr>
        <p:txBody>
          <a:bodyPr/>
          <a:lstStyle>
            <a:lvl1pPr>
              <a:defRPr/>
            </a:lvl1pPr>
          </a:lstStyle>
          <a:p>
            <a:r>
              <a:rPr lang="en-US" dirty="0"/>
              <a:t>Click to add title</a:t>
            </a:r>
          </a:p>
        </p:txBody>
      </p:sp>
      <p:sp>
        <p:nvSpPr>
          <p:cNvPr id="4" name="Content Placeholder 3"/>
          <p:cNvSpPr>
            <a:spLocks noGrp="1"/>
          </p:cNvSpPr>
          <p:nvPr>
            <p:ph sz="half" idx="2" hasCustomPrompt="1"/>
          </p:nvPr>
        </p:nvSpPr>
        <p:spPr>
          <a:xfrm>
            <a:off x="457200" y="2318490"/>
            <a:ext cx="7371083" cy="3633047"/>
          </a:xfrm>
        </p:spPr>
        <p:txBody>
          <a:bodyPr anchor="t">
            <a:normAutofit/>
          </a:bodyPr>
          <a:lstStyle>
            <a:lvl1pPr marL="0" indent="0">
              <a:buNone/>
              <a:defRPr sz="1800"/>
            </a:lvl1pPr>
            <a:lvl2pPr marL="0">
              <a:defRPr sz="1800"/>
            </a:lvl2pPr>
            <a:lvl3pPr marL="548640">
              <a:defRPr sz="1800"/>
            </a:lvl3pPr>
            <a:lvl4pPr marL="822960">
              <a:defRPr sz="1800"/>
            </a:lvl4pPr>
            <a:lvl5pPr marL="1097280">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3">
            <a:extLst>
              <a:ext uri="{FF2B5EF4-FFF2-40B4-BE49-F238E27FC236}">
                <a16:creationId xmlns:a16="http://schemas.microsoft.com/office/drawing/2014/main" id="{8E6EDC6B-B9AA-A4D9-A782-C38A0F84F63F}"/>
              </a:ext>
            </a:extLst>
          </p:cNvPr>
          <p:cNvSpPr>
            <a:spLocks noGrp="1"/>
          </p:cNvSpPr>
          <p:nvPr>
            <p:ph sz="half" idx="13" hasCustomPrompt="1"/>
          </p:nvPr>
        </p:nvSpPr>
        <p:spPr>
          <a:xfrm>
            <a:off x="7993378" y="2318490"/>
            <a:ext cx="3731262" cy="3633047"/>
          </a:xfrm>
        </p:spPr>
        <p:txBody>
          <a:bodyPr anchor="t">
            <a:normAutofit/>
          </a:bodyPr>
          <a:lstStyle>
            <a:lvl1pPr marL="0" indent="-342900">
              <a:buFont typeface="+mj-lt"/>
              <a:buAutoNum type="arabicPeriod"/>
              <a:defRPr sz="1800"/>
            </a:lvl1pPr>
            <a:lvl2pPr marL="914400" indent="-342900">
              <a:buFont typeface="+mj-lt"/>
              <a:buAutoNum type="alphaLcPeriod"/>
              <a:defRPr sz="1800"/>
            </a:lvl2pPr>
            <a:lvl3pPr marL="1371600" indent="-342900">
              <a:buFont typeface="+mj-lt"/>
              <a:buAutoNum type="arabicPeriod"/>
              <a:defRPr sz="1800"/>
            </a:lvl3pPr>
            <a:lvl4pPr marL="1600200" indent="-342900">
              <a:buFont typeface="+mj-lt"/>
              <a:buAutoNum type="alphaLcParenR"/>
              <a:defRPr sz="1800"/>
            </a:lvl4pPr>
            <a:lvl5pPr marL="2057400" indent="-400050">
              <a:buFont typeface="+mj-lt"/>
              <a:buAutoNum type="romanLcPeriod"/>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a:xfrm>
            <a:off x="457200" y="6423914"/>
            <a:ext cx="7041202" cy="365125"/>
          </a:xfrm>
        </p:spPr>
        <p:txBody>
          <a:bodyPr/>
          <a:lstStyle/>
          <a:p>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7" name="Slide Number Placeholder 6"/>
          <p:cNvSpPr>
            <a:spLocks noGrp="1"/>
          </p:cNvSpPr>
          <p:nvPr>
            <p:ph type="sldNum" sz="quarter" idx="12"/>
          </p:nvPr>
        </p:nvSpPr>
        <p:spPr>
          <a:xfrm>
            <a:off x="10558300" y="6423914"/>
            <a:ext cx="116634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868264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losin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0F196A1-2430-4797-B656-A38302FAFF33}"/>
              </a:ext>
            </a:extLst>
          </p:cNvPr>
          <p:cNvSpPr>
            <a:spLocks noGrp="1"/>
          </p:cNvSpPr>
          <p:nvPr>
            <p:ph type="title"/>
          </p:nvPr>
        </p:nvSpPr>
        <p:spPr>
          <a:xfrm>
            <a:off x="462151" y="666984"/>
            <a:ext cx="3672970" cy="2125911"/>
          </a:xfrm>
        </p:spPr>
        <p:txBody>
          <a:bodyPr>
            <a:noAutofit/>
          </a:bodyPr>
          <a:lstStyle>
            <a:lvl1pPr algn="l">
              <a:defRPr/>
            </a:lvl1pPr>
          </a:lstStyle>
          <a:p>
            <a:r>
              <a:rPr lang="en-US" noProof="0"/>
              <a:t>Click to edit Master title style</a:t>
            </a:r>
            <a:endParaRPr lang="en-US" noProof="0" dirty="0"/>
          </a:p>
        </p:txBody>
      </p:sp>
      <p:sp>
        <p:nvSpPr>
          <p:cNvPr id="2" name="Content Placeholder 5">
            <a:extLst>
              <a:ext uri="{FF2B5EF4-FFF2-40B4-BE49-F238E27FC236}">
                <a16:creationId xmlns:a16="http://schemas.microsoft.com/office/drawing/2014/main" id="{5A0AD703-0A43-5323-CCB2-832D424EF2DB}"/>
              </a:ext>
            </a:extLst>
          </p:cNvPr>
          <p:cNvSpPr>
            <a:spLocks noGrp="1"/>
          </p:cNvSpPr>
          <p:nvPr>
            <p:ph sz="quarter" idx="4" hasCustomPrompt="1"/>
          </p:nvPr>
        </p:nvSpPr>
        <p:spPr>
          <a:xfrm>
            <a:off x="462151" y="2862479"/>
            <a:ext cx="3672970" cy="3491849"/>
          </a:xfrm>
        </p:spPr>
        <p:txBody>
          <a:bodyPr anchor="t" anchorCtr="0">
            <a:normAutofit/>
          </a:bodyPr>
          <a:lstStyle>
            <a:lvl1pPr marL="0" indent="0">
              <a:buNone/>
              <a:defRPr/>
            </a:lvl1pPr>
          </a:lstStyle>
          <a:p>
            <a:pPr lvl="0"/>
            <a:r>
              <a:rPr lang="en-US" noProof="0" dirty="0"/>
              <a:t>Click to add text </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Picture Placeholder 3">
            <a:extLst>
              <a:ext uri="{FF2B5EF4-FFF2-40B4-BE49-F238E27FC236}">
                <a16:creationId xmlns:a16="http://schemas.microsoft.com/office/drawing/2014/main" id="{4627B629-9CBE-3ECF-2D88-F07AACD0374E}"/>
              </a:ext>
            </a:extLst>
          </p:cNvPr>
          <p:cNvSpPr>
            <a:spLocks noGrp="1"/>
          </p:cNvSpPr>
          <p:nvPr>
            <p:ph type="pic" sz="quarter" idx="13" hasCustomPrompt="1"/>
          </p:nvPr>
        </p:nvSpPr>
        <p:spPr>
          <a:xfrm>
            <a:off x="4231970" y="666985"/>
            <a:ext cx="7497880" cy="5687344"/>
          </a:xfrm>
          <a:custGeom>
            <a:avLst/>
            <a:gdLst>
              <a:gd name="connsiteX0" fmla="*/ 3803282 w 7497880"/>
              <a:gd name="connsiteY0" fmla="*/ 0 h 5687344"/>
              <a:gd name="connsiteX1" fmla="*/ 7497880 w 7497880"/>
              <a:gd name="connsiteY1" fmla="*/ 0 h 5687344"/>
              <a:gd name="connsiteX2" fmla="*/ 7497880 w 7497880"/>
              <a:gd name="connsiteY2" fmla="*/ 4581885 h 5687344"/>
              <a:gd name="connsiteX3" fmla="*/ 3803282 w 7497880"/>
              <a:gd name="connsiteY3" fmla="*/ 4581885 h 5687344"/>
              <a:gd name="connsiteX4" fmla="*/ 0 w 7497880"/>
              <a:gd name="connsiteY4" fmla="*/ 0 h 5687344"/>
              <a:gd name="connsiteX5" fmla="*/ 3699373 w 7497880"/>
              <a:gd name="connsiteY5" fmla="*/ 0 h 5687344"/>
              <a:gd name="connsiteX6" fmla="*/ 3699373 w 7497880"/>
              <a:gd name="connsiteY6" fmla="*/ 4581885 h 5687344"/>
              <a:gd name="connsiteX7" fmla="*/ 2 w 7497880"/>
              <a:gd name="connsiteY7" fmla="*/ 4581885 h 5687344"/>
              <a:gd name="connsiteX8" fmla="*/ 2 w 7497880"/>
              <a:gd name="connsiteY8" fmla="*/ 4679200 h 5687344"/>
              <a:gd name="connsiteX9" fmla="*/ 3699373 w 7497880"/>
              <a:gd name="connsiteY9" fmla="*/ 4679200 h 5687344"/>
              <a:gd name="connsiteX10" fmla="*/ 3699373 w 7497880"/>
              <a:gd name="connsiteY10" fmla="*/ 5679350 h 5687344"/>
              <a:gd name="connsiteX11" fmla="*/ 3803282 w 7497880"/>
              <a:gd name="connsiteY11" fmla="*/ 5679350 h 5687344"/>
              <a:gd name="connsiteX12" fmla="*/ 3803282 w 7497880"/>
              <a:gd name="connsiteY12" fmla="*/ 4679200 h 5687344"/>
              <a:gd name="connsiteX13" fmla="*/ 7497880 w 7497880"/>
              <a:gd name="connsiteY13" fmla="*/ 4679200 h 5687344"/>
              <a:gd name="connsiteX14" fmla="*/ 7497880 w 7497880"/>
              <a:gd name="connsiteY14" fmla="*/ 5687344 h 5687344"/>
              <a:gd name="connsiteX15" fmla="*/ 0 w 7497880"/>
              <a:gd name="connsiteY15" fmla="*/ 5687344 h 568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97880" h="5687344">
                <a:moveTo>
                  <a:pt x="3803282" y="0"/>
                </a:moveTo>
                <a:lnTo>
                  <a:pt x="7497880" y="0"/>
                </a:lnTo>
                <a:lnTo>
                  <a:pt x="7497880" y="4581885"/>
                </a:lnTo>
                <a:lnTo>
                  <a:pt x="3803282" y="4581885"/>
                </a:lnTo>
                <a:close/>
                <a:moveTo>
                  <a:pt x="0" y="0"/>
                </a:moveTo>
                <a:lnTo>
                  <a:pt x="3699373" y="0"/>
                </a:lnTo>
                <a:lnTo>
                  <a:pt x="3699373" y="4581885"/>
                </a:lnTo>
                <a:lnTo>
                  <a:pt x="2" y="4581885"/>
                </a:lnTo>
                <a:lnTo>
                  <a:pt x="2" y="4679200"/>
                </a:lnTo>
                <a:lnTo>
                  <a:pt x="3699373" y="4679200"/>
                </a:lnTo>
                <a:lnTo>
                  <a:pt x="3699373" y="5679350"/>
                </a:lnTo>
                <a:lnTo>
                  <a:pt x="3803282" y="5679350"/>
                </a:lnTo>
                <a:lnTo>
                  <a:pt x="3803282" y="4679200"/>
                </a:lnTo>
                <a:lnTo>
                  <a:pt x="7497880" y="4679200"/>
                </a:lnTo>
                <a:lnTo>
                  <a:pt x="7497880" y="5687344"/>
                </a:lnTo>
                <a:lnTo>
                  <a:pt x="0" y="5687344"/>
                </a:lnTo>
                <a:close/>
              </a:path>
            </a:pathLst>
          </a:custGeom>
          <a:solidFill>
            <a:schemeClr val="accent2"/>
          </a:solidFill>
        </p:spPr>
        <p:txBody>
          <a:bodyPr wrap="square" anchor="t">
            <a:noAutofit/>
          </a:bodyPr>
          <a:lstStyle>
            <a:lvl1pPr marL="0" indent="0" algn="ctr">
              <a:buNone/>
              <a:defRPr/>
            </a:lvl1pPr>
          </a:lstStyle>
          <a:p>
            <a:r>
              <a:rPr lang="en-US" noProof="0" dirty="0"/>
              <a:t>Click to add picture</a:t>
            </a:r>
          </a:p>
        </p:txBody>
      </p:sp>
      <p:sp>
        <p:nvSpPr>
          <p:cNvPr id="6" name="Date Placeholder 5">
            <a:extLst>
              <a:ext uri="{FF2B5EF4-FFF2-40B4-BE49-F238E27FC236}">
                <a16:creationId xmlns:a16="http://schemas.microsoft.com/office/drawing/2014/main" id="{90DD7D93-4C4D-E385-9F8C-40536F0BDEA2}"/>
              </a:ext>
            </a:extLst>
          </p:cNvPr>
          <p:cNvSpPr>
            <a:spLocks noGrp="1"/>
          </p:cNvSpPr>
          <p:nvPr>
            <p:ph type="dt" sz="half" idx="14"/>
          </p:nvPr>
        </p:nvSpPr>
        <p:spPr/>
        <p:txBody>
          <a:bodyPr/>
          <a:lstStyle/>
          <a:p>
            <a:r>
              <a:rPr lang="en-US" noProof="0"/>
              <a:t>20XX</a:t>
            </a:r>
            <a:endParaRPr lang="en-US" noProof="0" dirty="0"/>
          </a:p>
        </p:txBody>
      </p:sp>
      <p:sp>
        <p:nvSpPr>
          <p:cNvPr id="7" name="Footer Placeholder 6">
            <a:extLst>
              <a:ext uri="{FF2B5EF4-FFF2-40B4-BE49-F238E27FC236}">
                <a16:creationId xmlns:a16="http://schemas.microsoft.com/office/drawing/2014/main" id="{BC99FA72-244D-9DC3-C9B7-E7DAD50A01F7}"/>
              </a:ext>
            </a:extLst>
          </p:cNvPr>
          <p:cNvSpPr>
            <a:spLocks noGrp="1"/>
          </p:cNvSpPr>
          <p:nvPr>
            <p:ph type="ftr" sz="quarter" idx="15"/>
          </p:nvPr>
        </p:nvSpPr>
        <p:spPr/>
        <p:txBody>
          <a:bodyPr/>
          <a:lstStyle/>
          <a:p>
            <a:endParaRPr lang="en-US" noProof="0" dirty="0"/>
          </a:p>
        </p:txBody>
      </p:sp>
      <p:sp>
        <p:nvSpPr>
          <p:cNvPr id="8" name="Slide Number Placeholder 7">
            <a:extLst>
              <a:ext uri="{FF2B5EF4-FFF2-40B4-BE49-F238E27FC236}">
                <a16:creationId xmlns:a16="http://schemas.microsoft.com/office/drawing/2014/main" id="{725A4F6F-66FD-CDA5-7F8F-F5FD6382CFCF}"/>
              </a:ext>
            </a:extLst>
          </p:cNvPr>
          <p:cNvSpPr>
            <a:spLocks noGrp="1"/>
          </p:cNvSpPr>
          <p:nvPr>
            <p:ph type="sldNum" sz="quarter" idx="16"/>
          </p:nvPr>
        </p:nvSpPr>
        <p:spPr>
          <a:xfrm>
            <a:off x="10677340" y="6423914"/>
            <a:ext cx="1052510" cy="365125"/>
          </a:xfrm>
        </p:spPr>
        <p:txBody>
          <a:bodyPr/>
          <a:lstStyle/>
          <a:p>
            <a:fld id="{3A98EE3D-8CD1-4C3F-BD1C-C98C9596463C}" type="slidenum">
              <a:rPr lang="en-US" noProof="0" smtClean="0"/>
              <a:t>‹#›</a:t>
            </a:fld>
            <a:endParaRPr lang="en-US" noProof="0" dirty="0"/>
          </a:p>
        </p:txBody>
      </p:sp>
    </p:spTree>
    <p:extLst>
      <p:ext uri="{BB962C8B-B14F-4D97-AF65-F5344CB8AC3E}">
        <p14:creationId xmlns:p14="http://schemas.microsoft.com/office/powerpoint/2010/main" val="3289231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59575358"/>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r>
              <a:rPr lang="en-US"/>
              <a:t>20XX</a:t>
            </a:r>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620148966"/>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58614927"/>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20XX</a:t>
            </a:r>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74915542"/>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20XX</a:t>
            </a:r>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2975325"/>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20XX</a:t>
            </a:r>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232013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r>
              <a:rPr lang="en-US"/>
              <a:t>20XX</a:t>
            </a:r>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49890775"/>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20XX</a:t>
            </a:r>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458643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r>
              <a:rPr lang="en-US"/>
              <a:t>20XX</a:t>
            </a:r>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nvGrpSpPr>
          <p:cNvPr id="7" name="Group 6">
            <a:extLst>
              <a:ext uri="{FF2B5EF4-FFF2-40B4-BE49-F238E27FC236}">
                <a16:creationId xmlns:a16="http://schemas.microsoft.com/office/drawing/2014/main" id="{E457D222-120F-E222-DE7E-B44B0BC1863F}"/>
              </a:ext>
            </a:extLst>
          </p:cNvPr>
          <p:cNvGrpSpPr/>
          <p:nvPr userDrawn="1"/>
        </p:nvGrpSpPr>
        <p:grpSpPr>
          <a:xfrm>
            <a:off x="428696" y="482137"/>
            <a:ext cx="11301155" cy="81191"/>
            <a:chOff x="428696" y="482137"/>
            <a:chExt cx="11301155" cy="81191"/>
          </a:xfrm>
        </p:grpSpPr>
        <p:sp>
          <p:nvSpPr>
            <p:cNvPr id="8" name="Rectangle 7">
              <a:extLst>
                <a:ext uri="{FF2B5EF4-FFF2-40B4-BE49-F238E27FC236}">
                  <a16:creationId xmlns:a16="http://schemas.microsoft.com/office/drawing/2014/main" id="{09DF259B-1168-B954-21F8-A08A3C462F3C}"/>
                </a:ext>
              </a:extLst>
            </p:cNvPr>
            <p:cNvSpPr/>
            <p:nvPr/>
          </p:nvSpPr>
          <p:spPr>
            <a:xfrm flipV="1">
              <a:off x="428696" y="482137"/>
              <a:ext cx="3703321" cy="81191"/>
            </a:xfrm>
            <a:prstGeom prst="rect">
              <a:avLst/>
            </a:prstGeom>
            <a:solidFill>
              <a:schemeClr val="accent3"/>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B5A595C-AA3A-9D82-01BB-7810CE5F7A5E}"/>
                </a:ext>
              </a:extLst>
            </p:cNvPr>
            <p:cNvSpPr/>
            <p:nvPr/>
          </p:nvSpPr>
          <p:spPr>
            <a:xfrm flipV="1">
              <a:off x="4235926" y="482137"/>
              <a:ext cx="3703321" cy="81191"/>
            </a:xfrm>
            <a:prstGeom prst="rect">
              <a:avLst/>
            </a:prstGeom>
            <a:solidFill>
              <a:schemeClr val="accent1"/>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1178CB63-8F78-566B-8120-9DC73FB7B23B}"/>
                </a:ext>
              </a:extLst>
            </p:cNvPr>
            <p:cNvSpPr/>
            <p:nvPr/>
          </p:nvSpPr>
          <p:spPr>
            <a:xfrm flipV="1">
              <a:off x="8026530" y="482137"/>
              <a:ext cx="3703321" cy="81191"/>
            </a:xfrm>
            <a:prstGeom prst="rect">
              <a:avLst/>
            </a:prstGeom>
            <a:solidFill>
              <a:schemeClr val="accent4"/>
            </a:solidFill>
            <a:ln w="539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0910551"/>
      </p:ext>
    </p:extLst>
  </p:cSld>
  <p:clrMap bg1="lt1" tx1="dk1" bg2="lt2" tx2="dk2" accent1="accent1" accent2="accent2" accent3="accent3" accent4="accent4" accent5="accent5" accent6="accent6" hlink="hlink" folHlink="folHlink"/>
  <p:sldLayoutIdLst>
    <p:sldLayoutId id="2147483800" r:id="rId1"/>
    <p:sldLayoutId id="2147483801" r:id="rId2"/>
    <p:sldLayoutId id="2147483802" r:id="rId3"/>
    <p:sldLayoutId id="2147483803" r:id="rId4"/>
    <p:sldLayoutId id="2147483804" r:id="rId5"/>
    <p:sldLayoutId id="2147483805" r:id="rId6"/>
    <p:sldLayoutId id="2147483806" r:id="rId7"/>
    <p:sldLayoutId id="2147483807" r:id="rId8"/>
    <p:sldLayoutId id="2147483808" r:id="rId9"/>
    <p:sldLayoutId id="2147483809" r:id="rId10"/>
    <p:sldLayoutId id="2147483810" r:id="rId11"/>
    <p:sldLayoutId id="2147483811" r:id="rId12"/>
    <p:sldLayoutId id="2147483812" r:id="rId13"/>
    <p:sldLayoutId id="2147483820" r:id="rId14"/>
    <p:sldLayoutId id="2147483822" r:id="rId15"/>
  </p:sldLayoutIdLst>
  <p:hf sldNum="0" hdr="0" ftr="0" dt="0"/>
  <p:txStyles>
    <p:titleStyle>
      <a:lvl1pPr algn="l" defTabSz="457200" rtl="0" eaLnBrk="1" latinLnBrk="0" hangingPunct="1">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8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6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14.xml"/><Relationship Id="rId4" Type="http://schemas.openxmlformats.org/officeDocument/2006/relationships/hyperlink" Target="https://svgsilh.com/image/98786.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hyperlink" Target="https://www.publicdomainpictures.net/view-image.php?image=252516&amp;picture=gedankenblase"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hyperlink" Target="https://www.freepik.com/premium-vector/best-practices-flat-illustration_151448002.htm" TargetMode="External"/><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hyperlink" Target="https://research.unt.edu/research-services/grants-and-contracts/post-award/" TargetMode="External"/><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hyperlink" Target="https://www.picserver.org/e/effort.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ecfr.gov/current/title-2/subtitle-A/chapter-II/part-200/subpart-E/subject-group-ECFRed1f39f9b3d4e72/section-200.430" TargetMode="External"/><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hyperlink" Target="https://www.goodreads.com/book/show/62894432-2-cfr-200-uniform-guidance" TargetMode="Externa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2D_7BF30E1D.xml"/><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microsoft.com/office/2018/10/relationships/comments" Target="../comments/modernComment_133_9D34DF97.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1" name="Rectangle 20">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3" name="Rectangle 22">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5" name="Rectangle 24">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E08D4B6A-8113-4DFB-B82E-B60CAC8E0A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9" name="Rectangle 28">
            <a:extLst>
              <a:ext uri="{FF2B5EF4-FFF2-40B4-BE49-F238E27FC236}">
                <a16:creationId xmlns:a16="http://schemas.microsoft.com/office/drawing/2014/main" id="{9822E561-F97C-4CBB-A9A6-A6BF6317BC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85000"/>
              <a:lumOff val="1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8" name="Title 7">
            <a:extLst>
              <a:ext uri="{FF2B5EF4-FFF2-40B4-BE49-F238E27FC236}">
                <a16:creationId xmlns:a16="http://schemas.microsoft.com/office/drawing/2014/main" id="{479F0267-9D1C-BDA9-A152-B01CD379FC92}"/>
              </a:ext>
            </a:extLst>
          </p:cNvPr>
          <p:cNvSpPr>
            <a:spLocks noGrp="1"/>
          </p:cNvSpPr>
          <p:nvPr>
            <p:ph type="ctrTitle"/>
          </p:nvPr>
        </p:nvSpPr>
        <p:spPr>
          <a:xfrm>
            <a:off x="638620" y="863695"/>
            <a:ext cx="3511233" cy="3779995"/>
          </a:xfrm>
        </p:spPr>
        <p:txBody>
          <a:bodyPr vert="horz" lIns="91440" tIns="45720" rIns="91440" bIns="45720" rtlCol="0" anchor="ctr">
            <a:normAutofit/>
          </a:bodyPr>
          <a:lstStyle/>
          <a:p>
            <a:r>
              <a:rPr lang="en-US" sz="3600" dirty="0">
                <a:solidFill>
                  <a:schemeClr val="tx1"/>
                </a:solidFill>
              </a:rPr>
              <a:t>Effort Reporting</a:t>
            </a:r>
          </a:p>
        </p:txBody>
      </p:sp>
      <p:sp>
        <p:nvSpPr>
          <p:cNvPr id="31" name="Rectangle 30">
            <a:extLst>
              <a:ext uri="{FF2B5EF4-FFF2-40B4-BE49-F238E27FC236}">
                <a16:creationId xmlns:a16="http://schemas.microsoft.com/office/drawing/2014/main" id="{B01B0E58-A5C8-4CDA-A2E0-35DF94E598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4" name="Picture Placeholder 13" descr="A sign with flowers and trees in the background">
            <a:extLst>
              <a:ext uri="{FF2B5EF4-FFF2-40B4-BE49-F238E27FC236}">
                <a16:creationId xmlns:a16="http://schemas.microsoft.com/office/drawing/2014/main" id="{4C2A3176-DF91-6F13-3DC8-A957492C6F3F}"/>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b="-1"/>
          <a:stretch/>
        </p:blipFill>
        <p:spPr>
          <a:xfrm>
            <a:off x="4654295" y="10"/>
            <a:ext cx="7537705" cy="6857990"/>
          </a:xfrm>
          <a:prstGeom prst="rect">
            <a:avLst/>
          </a:prstGeom>
        </p:spPr>
      </p:pic>
    </p:spTree>
    <p:extLst>
      <p:ext uri="{BB962C8B-B14F-4D97-AF65-F5344CB8AC3E}">
        <p14:creationId xmlns:p14="http://schemas.microsoft.com/office/powerpoint/2010/main" val="1039759085"/>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8B7C0-6870-3A0C-02BD-53653C4D190C}"/>
              </a:ext>
            </a:extLst>
          </p:cNvPr>
          <p:cNvSpPr>
            <a:spLocks noGrp="1"/>
          </p:cNvSpPr>
          <p:nvPr>
            <p:ph type="title"/>
          </p:nvPr>
        </p:nvSpPr>
        <p:spPr/>
        <p:txBody>
          <a:bodyPr/>
          <a:lstStyle/>
          <a:p>
            <a:r>
              <a:rPr lang="en-US" dirty="0"/>
              <a:t>How is Effort captured for Reporting</a:t>
            </a:r>
          </a:p>
        </p:txBody>
      </p:sp>
      <p:sp>
        <p:nvSpPr>
          <p:cNvPr id="3" name="Content Placeholder 2">
            <a:extLst>
              <a:ext uri="{FF2B5EF4-FFF2-40B4-BE49-F238E27FC236}">
                <a16:creationId xmlns:a16="http://schemas.microsoft.com/office/drawing/2014/main" id="{2AB6F7EB-1E41-550A-4B58-B413E08AEA7C}"/>
              </a:ext>
            </a:extLst>
          </p:cNvPr>
          <p:cNvSpPr>
            <a:spLocks noGrp="1"/>
          </p:cNvSpPr>
          <p:nvPr>
            <p:ph sz="half" idx="2"/>
          </p:nvPr>
        </p:nvSpPr>
        <p:spPr/>
        <p:txBody>
          <a:bodyPr>
            <a:normAutofit fontScale="92500" lnSpcReduction="20000"/>
          </a:bodyPr>
          <a:lstStyle/>
          <a:p>
            <a:r>
              <a:rPr lang="en-US" dirty="0"/>
              <a:t>Faculty</a:t>
            </a:r>
          </a:p>
          <a:p>
            <a:r>
              <a:rPr lang="en-US" dirty="0"/>
              <a:t>The percentage of time a faculty is working on the grant should be put on the budget chartstring of the ePAR. This includes summer salary appointments (remember no faculty can be 100% paid from a grant only up to 95% effort is allowed.)</a:t>
            </a:r>
          </a:p>
          <a:p>
            <a:r>
              <a:rPr lang="en-US" dirty="0"/>
              <a:t>Staff</a:t>
            </a:r>
          </a:p>
          <a:p>
            <a:r>
              <a:rPr lang="en-US" dirty="0"/>
              <a:t>If staff work only for the grant they can be funded on an ePAR at 100% if they are working on multiple grants or in multiple areas, they must only be funded from the grant for the percentage of time they are putting effort on the grant.</a:t>
            </a:r>
          </a:p>
          <a:p>
            <a:r>
              <a:rPr lang="en-US" dirty="0"/>
              <a:t>Salary Graduate Students </a:t>
            </a:r>
          </a:p>
          <a:p>
            <a:r>
              <a:rPr lang="en-US" dirty="0"/>
              <a:t>These positions are capped at working .50FTE and can be 100% funded from the grant if they have all effort going to the grant. If they have other duties outside the grant they should be split in their appointment as necessary. </a:t>
            </a:r>
          </a:p>
          <a:p>
            <a:endParaRPr lang="en-US" dirty="0"/>
          </a:p>
        </p:txBody>
      </p:sp>
      <p:sp>
        <p:nvSpPr>
          <p:cNvPr id="4" name="Content Placeholder 3">
            <a:extLst>
              <a:ext uri="{FF2B5EF4-FFF2-40B4-BE49-F238E27FC236}">
                <a16:creationId xmlns:a16="http://schemas.microsoft.com/office/drawing/2014/main" id="{556DCD54-A5B3-2051-40DA-21C946CF91F0}"/>
              </a:ext>
            </a:extLst>
          </p:cNvPr>
          <p:cNvSpPr>
            <a:spLocks noGrp="1"/>
          </p:cNvSpPr>
          <p:nvPr>
            <p:ph sz="half" idx="13"/>
          </p:nvPr>
        </p:nvSpPr>
        <p:spPr/>
        <p:txBody>
          <a:bodyPr/>
          <a:lstStyle/>
          <a:p>
            <a:pPr indent="0">
              <a:buNone/>
            </a:pPr>
            <a:r>
              <a:rPr lang="en-US" dirty="0"/>
              <a:t>Hourly appointments:</a:t>
            </a:r>
          </a:p>
          <a:p>
            <a:pPr indent="0">
              <a:buNone/>
            </a:pPr>
            <a:r>
              <a:rPr lang="en-US" dirty="0"/>
              <a:t>Hourly workers both student and non-student must clock their time in the system. The ePAR for hourly workers does not allow for split funding. Hourly workers must have a separate job record for each funding source, and they must clock their hours in the system accordingly. This can often be confusing for those that have multiple records for clocking hours. </a:t>
            </a:r>
          </a:p>
          <a:p>
            <a:pPr indent="0">
              <a:buNone/>
            </a:pPr>
            <a:endParaRPr lang="en-US" dirty="0"/>
          </a:p>
        </p:txBody>
      </p:sp>
    </p:spTree>
    <p:extLst>
      <p:ext uri="{BB962C8B-B14F-4D97-AF65-F5344CB8AC3E}">
        <p14:creationId xmlns:p14="http://schemas.microsoft.com/office/powerpoint/2010/main" val="17454060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Rectangle 12">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5" name="Rectangle 14">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7" name="Rectangle 16">
            <a:extLst>
              <a:ext uri="{FF2B5EF4-FFF2-40B4-BE49-F238E27FC236}">
                <a16:creationId xmlns:a16="http://schemas.microsoft.com/office/drawing/2014/main" id="{3CED7894-4F62-4A6C-8DB5-DB5BE08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lumOff val="25000"/>
            </a:schemeClr>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B85E1FF4-A4D0-2D27-E957-6965212842B6}"/>
              </a:ext>
            </a:extLst>
          </p:cNvPr>
          <p:cNvSpPr>
            <a:spLocks noGrp="1"/>
          </p:cNvSpPr>
          <p:nvPr>
            <p:ph type="title"/>
          </p:nvPr>
        </p:nvSpPr>
        <p:spPr>
          <a:xfrm>
            <a:off x="609906" y="702155"/>
            <a:ext cx="3568661" cy="1269713"/>
          </a:xfrm>
        </p:spPr>
        <p:txBody>
          <a:bodyPr vert="horz" lIns="91440" tIns="45720" rIns="91440" bIns="45720" rtlCol="0" anchor="b">
            <a:normAutofit/>
          </a:bodyPr>
          <a:lstStyle/>
          <a:p>
            <a:r>
              <a:rPr lang="en-US" dirty="0"/>
              <a:t>What is excluded from Effort</a:t>
            </a:r>
          </a:p>
        </p:txBody>
      </p:sp>
      <p:sp>
        <p:nvSpPr>
          <p:cNvPr id="19" name="Rectangle 18">
            <a:extLst>
              <a:ext uri="{FF2B5EF4-FFF2-40B4-BE49-F238E27FC236}">
                <a16:creationId xmlns:a16="http://schemas.microsoft.com/office/drawing/2014/main" id="{E536F3B4-50F6-4C52-8F76-4EB1214719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20" y="457200"/>
            <a:ext cx="3511233" cy="91439"/>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AA887BA2-8EAE-3615-6983-1BE9D1409A72}"/>
              </a:ext>
            </a:extLst>
          </p:cNvPr>
          <p:cNvSpPr>
            <a:spLocks noGrp="1"/>
          </p:cNvSpPr>
          <p:nvPr>
            <p:ph sz="half" idx="2"/>
          </p:nvPr>
        </p:nvSpPr>
        <p:spPr>
          <a:xfrm>
            <a:off x="609906" y="2340864"/>
            <a:ext cx="3568661" cy="3634486"/>
          </a:xfrm>
        </p:spPr>
        <p:txBody>
          <a:bodyPr vert="horz" lIns="91440" tIns="45720" rIns="91440" bIns="45720" rtlCol="0" anchor="ctr">
            <a:normAutofit/>
          </a:bodyPr>
          <a:lstStyle/>
          <a:p>
            <a:pPr>
              <a:buFont typeface="Wingdings 2" panose="05020102010507070707" pitchFamily="18" charset="2"/>
              <a:buChar char=""/>
            </a:pPr>
            <a:r>
              <a:rPr lang="en-US" dirty="0"/>
              <a:t>Task payments – the job code for this is excluded from effort reports.</a:t>
            </a:r>
            <a:endParaRPr lang="en-US"/>
          </a:p>
          <a:p>
            <a:pPr>
              <a:buFont typeface="Wingdings 2" panose="05020102010507070707" pitchFamily="18" charset="2"/>
              <a:buChar char=""/>
            </a:pPr>
            <a:r>
              <a:rPr lang="en-US" dirty="0"/>
              <a:t>Specific short-term assignments (not routine and are compensated separately) Think contractor work.</a:t>
            </a:r>
            <a:endParaRPr lang="en-US"/>
          </a:p>
          <a:p>
            <a:pPr>
              <a:buFont typeface="Wingdings 2" panose="05020102010507070707" pitchFamily="18" charset="2"/>
              <a:buChar char=""/>
            </a:pPr>
            <a:r>
              <a:rPr lang="en-US" dirty="0"/>
              <a:t>Volunteer hours</a:t>
            </a:r>
            <a:endParaRPr lang="en-US"/>
          </a:p>
          <a:p>
            <a:pPr>
              <a:buFont typeface="Wingdings 2" panose="05020102010507070707" pitchFamily="18" charset="2"/>
              <a:buChar char=""/>
            </a:pPr>
            <a:r>
              <a:rPr lang="en-US" dirty="0"/>
              <a:t>Any voluntary uncommitted cost sharing </a:t>
            </a:r>
            <a:endParaRPr lang="en-US"/>
          </a:p>
        </p:txBody>
      </p:sp>
      <p:sp>
        <p:nvSpPr>
          <p:cNvPr id="7" name="Rectangle 6">
            <a:extLst>
              <a:ext uri="{FF2B5EF4-FFF2-40B4-BE49-F238E27FC236}">
                <a16:creationId xmlns:a16="http://schemas.microsoft.com/office/drawing/2014/main" id="{6E0D0114-2A85-41BF-D85A-AF87A1D2A3DC}"/>
              </a:ext>
            </a:extLst>
          </p:cNvPr>
          <p:cNvSpPr/>
          <p:nvPr/>
        </p:nvSpPr>
        <p:spPr>
          <a:xfrm>
            <a:off x="6199070" y="2553923"/>
            <a:ext cx="3906982" cy="1569660"/>
          </a:xfrm>
          <a:prstGeom prst="rect">
            <a:avLst/>
          </a:prstGeom>
          <a:noFill/>
        </p:spPr>
        <p:txBody>
          <a:bodyPr wrap="square" lIns="91440" tIns="45720" rIns="91440" bIns="45720">
            <a:spAutoFit/>
          </a:bodyPr>
          <a:lstStyle/>
          <a:p>
            <a:pPr algn="ctr"/>
            <a:r>
              <a:rPr lang="en-US" sz="9600" dirty="0">
                <a:ln w="0"/>
                <a:solidFill>
                  <a:schemeClr val="accent1"/>
                </a:solidFill>
                <a:effectLst>
                  <a:outerShdw blurRad="38100" dist="19050" dir="2700000" algn="tl" rotWithShape="0">
                    <a:schemeClr val="dk1">
                      <a:alpha val="40000"/>
                    </a:schemeClr>
                  </a:outerShdw>
                </a:effectLst>
                <a:latin typeface="ADLaM Display" panose="02010000000000000000" pitchFamily="2" charset="0"/>
                <a:ea typeface="ADLaM Display" panose="02010000000000000000" pitchFamily="2" charset="0"/>
                <a:cs typeface="ADLaM Display" panose="02010000000000000000" pitchFamily="2" charset="0"/>
              </a:rPr>
              <a:t>Effort</a:t>
            </a:r>
            <a:endParaRPr lang="en-US" sz="9600" b="0" cap="none" spc="0" dirty="0">
              <a:ln w="0"/>
              <a:solidFill>
                <a:schemeClr val="accent1"/>
              </a:solidFill>
              <a:effectLst>
                <a:outerShdw blurRad="38100" dist="19050" dir="2700000" algn="tl" rotWithShape="0">
                  <a:schemeClr val="dk1">
                    <a:alpha val="40000"/>
                  </a:schemeClr>
                </a:outerShdw>
              </a:effectLst>
              <a:latin typeface="ADLaM Display" panose="02010000000000000000" pitchFamily="2" charset="0"/>
              <a:ea typeface="ADLaM Display" panose="02010000000000000000" pitchFamily="2" charset="0"/>
              <a:cs typeface="ADLaM Display" panose="02010000000000000000" pitchFamily="2" charset="0"/>
            </a:endParaRPr>
          </a:p>
        </p:txBody>
      </p:sp>
      <p:pic>
        <p:nvPicPr>
          <p:cNvPr id="6" name="Graphic 5">
            <a:extLst>
              <a:ext uri="{FF2B5EF4-FFF2-40B4-BE49-F238E27FC236}">
                <a16:creationId xmlns:a16="http://schemas.microsoft.com/office/drawing/2014/main" id="{D2A2D7DD-EB5B-7A7D-732F-E32B073703F7}"/>
              </a:ext>
            </a:extLst>
          </p:cNvPr>
          <p:cNvPicPr>
            <a:picLocks noChangeAspect="1"/>
          </p:cNvPicPr>
          <p:nvPr/>
        </p:nvPicPr>
        <p:blipFill>
          <a:blip r:embed="rId2">
            <a:extLst>
              <a:ext uri="{96DAC541-7B7A-43D3-8B79-37D633B846F1}">
                <asvg:svgBlip xmlns:asvg="http://schemas.microsoft.com/office/drawing/2016/SVG/main" r:embed="rId3"/>
              </a:ext>
              <a:ext uri="{837473B0-CC2E-450A-ABE3-18F120FF3D39}">
                <a1611:picAttrSrcUrl xmlns:a1611="http://schemas.microsoft.com/office/drawing/2016/11/main" r:id="rId4"/>
              </a:ext>
            </a:extLst>
          </a:blip>
          <a:stretch>
            <a:fillRect/>
          </a:stretch>
        </p:blipFill>
        <p:spPr>
          <a:xfrm>
            <a:off x="5385335" y="702156"/>
            <a:ext cx="5273194" cy="5273194"/>
          </a:xfrm>
          <a:prstGeom prst="rect">
            <a:avLst/>
          </a:prstGeom>
        </p:spPr>
      </p:pic>
    </p:spTree>
    <p:extLst>
      <p:ext uri="{BB962C8B-B14F-4D97-AF65-F5344CB8AC3E}">
        <p14:creationId xmlns:p14="http://schemas.microsoft.com/office/powerpoint/2010/main" val="28755865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F22163-16BC-626C-863F-C9F83FDD5BCC}"/>
            </a:ext>
          </a:extLst>
        </p:cNvPr>
        <p:cNvGrpSpPr/>
        <p:nvPr/>
      </p:nvGrpSpPr>
      <p:grpSpPr>
        <a:xfrm>
          <a:off x="0" y="0"/>
          <a:ext cx="0" cy="0"/>
          <a:chOff x="0" y="0"/>
          <a:chExt cx="0" cy="0"/>
        </a:xfrm>
      </p:grpSpPr>
      <p:sp>
        <p:nvSpPr>
          <p:cNvPr id="26" name="Rectangle 25">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7" name="Rectangle 26">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9" name="Rectangle 28">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9A41993-DF7E-0FBE-6B7B-F26448E8A20D}"/>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a:t>Other Thoughts about Effort</a:t>
            </a:r>
            <a:endParaRPr lang="en-US" dirty="0"/>
          </a:p>
        </p:txBody>
      </p:sp>
      <p:sp>
        <p:nvSpPr>
          <p:cNvPr id="30" name="Rectangle 29">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1" name="Rectangle 30">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 name="Content Placeholder 3">
            <a:extLst>
              <a:ext uri="{FF2B5EF4-FFF2-40B4-BE49-F238E27FC236}">
                <a16:creationId xmlns:a16="http://schemas.microsoft.com/office/drawing/2014/main" id="{BA93EFF8-652B-85E4-FB85-6FE257D7CCD2}"/>
              </a:ext>
            </a:extLst>
          </p:cNvPr>
          <p:cNvSpPr>
            <a:spLocks noGrp="1"/>
          </p:cNvSpPr>
          <p:nvPr>
            <p:ph sz="half" idx="2"/>
          </p:nvPr>
        </p:nvSpPr>
        <p:spPr>
          <a:xfrm>
            <a:off x="581193" y="2180496"/>
            <a:ext cx="6917210" cy="4045683"/>
          </a:xfrm>
        </p:spPr>
        <p:txBody>
          <a:bodyPr vert="horz" lIns="91440" tIns="45720" rIns="91440" bIns="45720" rtlCol="0" anchor="ctr">
            <a:normAutofit/>
          </a:bodyPr>
          <a:lstStyle/>
          <a:p>
            <a:pPr>
              <a:buFont typeface="Wingdings 2" panose="05020102010507070707" pitchFamily="18" charset="2"/>
              <a:buChar char=""/>
            </a:pPr>
            <a:endParaRPr lang="en-US" dirty="0"/>
          </a:p>
          <a:p>
            <a:pPr>
              <a:buFont typeface="Wingdings 2" panose="05020102010507070707" pitchFamily="18" charset="2"/>
              <a:buChar char=""/>
            </a:pPr>
            <a:r>
              <a:rPr lang="en-US" dirty="0"/>
              <a:t>The only information that will show up on the effort reporting system is that information that is input in the ePAR system. ePAR’s must be correct and come to full approval and if done after as a correction they must run through the reallocation process to show up in the system. </a:t>
            </a:r>
          </a:p>
          <a:p>
            <a:pPr>
              <a:buFont typeface="Wingdings 2" panose="05020102010507070707" pitchFamily="18" charset="2"/>
              <a:buChar char=""/>
            </a:pPr>
            <a:r>
              <a:rPr lang="en-US" dirty="0"/>
              <a:t>When doing </a:t>
            </a:r>
            <a:r>
              <a:rPr lang="en-US" dirty="0" err="1"/>
              <a:t>ePARS</a:t>
            </a:r>
            <a:r>
              <a:rPr lang="en-US" dirty="0"/>
              <a:t> that affect effort an approved manual CT form should be attached. </a:t>
            </a:r>
          </a:p>
          <a:p>
            <a:pPr>
              <a:buFont typeface="Wingdings 2" panose="05020102010507070707" pitchFamily="18" charset="2"/>
              <a:buChar char=""/>
            </a:pPr>
            <a:r>
              <a:rPr lang="en-US" dirty="0"/>
              <a:t>Effort reports should be carefully reviewed prior to being certified because changing an effort report after certification is an audit issue as the PI has certified that this was correct in the system. </a:t>
            </a:r>
          </a:p>
          <a:p>
            <a:endParaRPr lang="en-US" dirty="0"/>
          </a:p>
        </p:txBody>
      </p:sp>
      <p:sp>
        <p:nvSpPr>
          <p:cNvPr id="33" name="Rectangle 32">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6" y="2180496"/>
            <a:ext cx="3703321"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black and white drawing of a thought bubble&#10;&#10;AI-generated content may be incorrect.">
            <a:extLst>
              <a:ext uri="{FF2B5EF4-FFF2-40B4-BE49-F238E27FC236}">
                <a16:creationId xmlns:a16="http://schemas.microsoft.com/office/drawing/2014/main" id="{C7E60E47-84A4-2984-9D42-B40395AE24FF}"/>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8363915" y="2671858"/>
            <a:ext cx="3059782" cy="3059782"/>
          </a:xfrm>
          <a:prstGeom prst="rect">
            <a:avLst/>
          </a:prstGeom>
        </p:spPr>
      </p:pic>
    </p:spTree>
    <p:extLst>
      <p:ext uri="{BB962C8B-B14F-4D97-AF65-F5344CB8AC3E}">
        <p14:creationId xmlns:p14="http://schemas.microsoft.com/office/powerpoint/2010/main" val="2236267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6C8C4-358D-1DD5-E2A6-34C0F60D46E9}"/>
              </a:ext>
            </a:extLst>
          </p:cNvPr>
          <p:cNvSpPr>
            <a:spLocks noGrp="1"/>
          </p:cNvSpPr>
          <p:nvPr>
            <p:ph type="title"/>
          </p:nvPr>
        </p:nvSpPr>
        <p:spPr/>
        <p:txBody>
          <a:bodyPr/>
          <a:lstStyle/>
          <a:p>
            <a:r>
              <a:rPr lang="en-US" dirty="0"/>
              <a:t>The effort Certification System</a:t>
            </a:r>
          </a:p>
        </p:txBody>
      </p:sp>
      <p:sp>
        <p:nvSpPr>
          <p:cNvPr id="3" name="Content Placeholder 2">
            <a:extLst>
              <a:ext uri="{FF2B5EF4-FFF2-40B4-BE49-F238E27FC236}">
                <a16:creationId xmlns:a16="http://schemas.microsoft.com/office/drawing/2014/main" id="{CC8A89F5-7545-FE92-29C9-4752845E3293}"/>
              </a:ext>
            </a:extLst>
          </p:cNvPr>
          <p:cNvSpPr>
            <a:spLocks noGrp="1"/>
          </p:cNvSpPr>
          <p:nvPr>
            <p:ph idx="1"/>
          </p:nvPr>
        </p:nvSpPr>
        <p:spPr/>
        <p:txBody>
          <a:bodyPr/>
          <a:lstStyle/>
          <a:p>
            <a:r>
              <a:rPr lang="en-US" dirty="0"/>
              <a:t>UNT uses ECC as our effort reporting system. </a:t>
            </a:r>
          </a:p>
          <a:p>
            <a:r>
              <a:rPr lang="en-US" dirty="0"/>
              <a:t>It is linked to EIS and pulls directly from our payroll system to find the percentage of effort that has been allocated from all employee types to the sponsored projects they are linked to.</a:t>
            </a:r>
          </a:p>
          <a:p>
            <a:r>
              <a:rPr lang="en-US" dirty="0"/>
              <a:t>The grant number in the chartstring is how the system links the effort in EIS to the ECC system. </a:t>
            </a:r>
          </a:p>
        </p:txBody>
      </p:sp>
      <p:sp>
        <p:nvSpPr>
          <p:cNvPr id="4" name="Text Placeholder 3">
            <a:extLst>
              <a:ext uri="{FF2B5EF4-FFF2-40B4-BE49-F238E27FC236}">
                <a16:creationId xmlns:a16="http://schemas.microsoft.com/office/drawing/2014/main" id="{405927A7-E590-619F-A468-ADC5E3BA1ACA}"/>
              </a:ext>
            </a:extLst>
          </p:cNvPr>
          <p:cNvSpPr>
            <a:spLocks noGrp="1"/>
          </p:cNvSpPr>
          <p:nvPr>
            <p:ph type="body" sz="half" idx="2"/>
          </p:nvPr>
        </p:nvSpPr>
        <p:spPr/>
        <p:txBody>
          <a:bodyPr/>
          <a:lstStyle/>
          <a:p>
            <a:r>
              <a:rPr lang="en-US" dirty="0"/>
              <a:t>Reporting timeline for ECC</a:t>
            </a:r>
          </a:p>
          <a:p>
            <a:r>
              <a:rPr lang="en-US" dirty="0"/>
              <a:t>Roles in the system</a:t>
            </a:r>
          </a:p>
          <a:p>
            <a:r>
              <a:rPr lang="en-US" dirty="0"/>
              <a:t>ECC system</a:t>
            </a:r>
          </a:p>
          <a:p>
            <a:r>
              <a:rPr lang="en-US" dirty="0"/>
              <a:t>Trouble shooting</a:t>
            </a:r>
          </a:p>
        </p:txBody>
      </p:sp>
    </p:spTree>
    <p:extLst>
      <p:ext uri="{BB962C8B-B14F-4D97-AF65-F5344CB8AC3E}">
        <p14:creationId xmlns:p14="http://schemas.microsoft.com/office/powerpoint/2010/main" val="2552665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C8189-5878-06D2-1FD1-A0F86AA9F244}"/>
              </a:ext>
            </a:extLst>
          </p:cNvPr>
          <p:cNvSpPr>
            <a:spLocks noGrp="1"/>
          </p:cNvSpPr>
          <p:nvPr>
            <p:ph type="title"/>
          </p:nvPr>
        </p:nvSpPr>
        <p:spPr/>
        <p:txBody>
          <a:bodyPr/>
          <a:lstStyle/>
          <a:p>
            <a:r>
              <a:rPr lang="en-US" dirty="0"/>
              <a:t>UNT Effort certification Schedule	</a:t>
            </a:r>
          </a:p>
        </p:txBody>
      </p:sp>
      <p:sp>
        <p:nvSpPr>
          <p:cNvPr id="3" name="TextBox 2">
            <a:extLst>
              <a:ext uri="{FF2B5EF4-FFF2-40B4-BE49-F238E27FC236}">
                <a16:creationId xmlns:a16="http://schemas.microsoft.com/office/drawing/2014/main" id="{4356EF75-8DEF-E157-43F1-88CDD3E93FDA}"/>
              </a:ext>
            </a:extLst>
          </p:cNvPr>
          <p:cNvSpPr txBox="1"/>
          <p:nvPr/>
        </p:nvSpPr>
        <p:spPr>
          <a:xfrm>
            <a:off x="754024" y="2185060"/>
            <a:ext cx="9826890" cy="3970318"/>
          </a:xfrm>
          <a:prstGeom prst="rect">
            <a:avLst/>
          </a:prstGeom>
          <a:noFill/>
        </p:spPr>
        <p:txBody>
          <a:bodyPr wrap="square" rtlCol="0">
            <a:spAutoFit/>
          </a:bodyPr>
          <a:lstStyle/>
          <a:p>
            <a:r>
              <a:rPr lang="en-US" dirty="0"/>
              <a:t>Payroll affirmation will be done on a semester basis starting on January 01, 2026. </a:t>
            </a:r>
          </a:p>
          <a:p>
            <a:r>
              <a:rPr lang="en-US" dirty="0"/>
              <a:t>Spring, Summer, and Fall will each have a separate certification period.</a:t>
            </a:r>
          </a:p>
          <a:p>
            <a:r>
              <a:rPr lang="en-US" dirty="0"/>
              <a:t>Pre-Review for department admins will remain 30 days before the distribution of project statements (certification period) to faculty. </a:t>
            </a:r>
          </a:p>
          <a:p>
            <a:r>
              <a:rPr lang="en-US" dirty="0"/>
              <a:t>PI certification period will be directly after the close of the reporting period.</a:t>
            </a:r>
          </a:p>
          <a:p>
            <a:endParaRPr lang="en-US" dirty="0"/>
          </a:p>
          <a:p>
            <a:pPr marL="285750" indent="-285750">
              <a:buFont typeface="Arial" panose="020B0604020202020204" pitchFamily="34" charset="0"/>
              <a:buChar char="•"/>
            </a:pPr>
            <a:r>
              <a:rPr lang="en-US" dirty="0"/>
              <a:t>Spring 2026 – Pre-review will open on June 1</a:t>
            </a:r>
            <a:r>
              <a:rPr lang="en-US" baseline="30000" dirty="0"/>
              <a:t>st</a:t>
            </a:r>
            <a:r>
              <a:rPr lang="en-US" dirty="0"/>
              <a:t> and PI certification will open on July 1</a:t>
            </a:r>
            <a:r>
              <a:rPr lang="en-US" baseline="30000" dirty="0"/>
              <a:t>st</a:t>
            </a:r>
            <a:r>
              <a:rPr lang="en-US" dirty="0"/>
              <a:t> and should be completed no later than July 31</a:t>
            </a:r>
            <a:r>
              <a:rPr lang="en-US" baseline="30000" dirty="0"/>
              <a:t>st</a:t>
            </a:r>
            <a:r>
              <a:rPr lang="en-US" dirty="0"/>
              <a:t> . </a:t>
            </a:r>
          </a:p>
          <a:p>
            <a:endParaRPr lang="en-US" dirty="0"/>
          </a:p>
          <a:p>
            <a:pPr marL="285750" indent="-285750">
              <a:buFont typeface="Arial" panose="020B0604020202020204" pitchFamily="34" charset="0"/>
              <a:buChar char="•"/>
            </a:pPr>
            <a:r>
              <a:rPr lang="en-US" dirty="0"/>
              <a:t>Summer 2026 – Pre-review will open on September 1</a:t>
            </a:r>
            <a:r>
              <a:rPr lang="en-US" baseline="30000" dirty="0"/>
              <a:t>st</a:t>
            </a:r>
            <a:r>
              <a:rPr lang="en-US" dirty="0"/>
              <a:t> and PI certification will open on October 1</a:t>
            </a:r>
            <a:r>
              <a:rPr lang="en-US" baseline="30000" dirty="0"/>
              <a:t>st</a:t>
            </a:r>
            <a:r>
              <a:rPr lang="en-US" dirty="0"/>
              <a:t> and should be completed no later than October 31</a:t>
            </a:r>
            <a:r>
              <a:rPr lang="en-US" baseline="30000" dirty="0"/>
              <a:t>st</a:t>
            </a:r>
            <a:r>
              <a:rPr lang="en-US" dirty="0"/>
              <a:t>. </a:t>
            </a:r>
          </a:p>
          <a:p>
            <a:endParaRPr lang="en-US" dirty="0"/>
          </a:p>
          <a:p>
            <a:pPr marL="285750" indent="-285750">
              <a:buFont typeface="Arial" panose="020B0604020202020204" pitchFamily="34" charset="0"/>
              <a:buChar char="•"/>
            </a:pPr>
            <a:r>
              <a:rPr lang="en-US" dirty="0"/>
              <a:t>Fall 2027- Pre-review will open January 1</a:t>
            </a:r>
            <a:r>
              <a:rPr lang="en-US" baseline="30000" dirty="0"/>
              <a:t>st</a:t>
            </a:r>
            <a:r>
              <a:rPr lang="en-US" dirty="0"/>
              <a:t> and PI certification will open February 1</a:t>
            </a:r>
            <a:r>
              <a:rPr lang="en-US" baseline="30000" dirty="0"/>
              <a:t>st</a:t>
            </a:r>
            <a:r>
              <a:rPr lang="en-US" dirty="0"/>
              <a:t> and should be completed no later than February 28</a:t>
            </a:r>
            <a:r>
              <a:rPr lang="en-US" baseline="30000" dirty="0"/>
              <a:t>th</a:t>
            </a:r>
            <a:r>
              <a:rPr lang="en-US" dirty="0"/>
              <a:t>. </a:t>
            </a:r>
          </a:p>
        </p:txBody>
      </p:sp>
    </p:spTree>
    <p:extLst>
      <p:ext uri="{BB962C8B-B14F-4D97-AF65-F5344CB8AC3E}">
        <p14:creationId xmlns:p14="http://schemas.microsoft.com/office/powerpoint/2010/main" val="10346045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EFB5A3-2CC1-83B3-A988-3847FB762F1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983D80A-69D1-8044-8830-3A6AF82A6A14}"/>
              </a:ext>
            </a:extLst>
          </p:cNvPr>
          <p:cNvSpPr>
            <a:spLocks noGrp="1"/>
          </p:cNvSpPr>
          <p:nvPr>
            <p:ph type="title"/>
          </p:nvPr>
        </p:nvSpPr>
        <p:spPr/>
        <p:txBody>
          <a:bodyPr/>
          <a:lstStyle/>
          <a:p>
            <a:r>
              <a:rPr lang="en-US" dirty="0"/>
              <a:t>Pre-Reviewer	</a:t>
            </a:r>
          </a:p>
        </p:txBody>
      </p:sp>
      <p:sp>
        <p:nvSpPr>
          <p:cNvPr id="3" name="TextBox 2">
            <a:extLst>
              <a:ext uri="{FF2B5EF4-FFF2-40B4-BE49-F238E27FC236}">
                <a16:creationId xmlns:a16="http://schemas.microsoft.com/office/drawing/2014/main" id="{375618EE-A480-7D51-3451-205CA52D48C0}"/>
              </a:ext>
            </a:extLst>
          </p:cNvPr>
          <p:cNvSpPr txBox="1"/>
          <p:nvPr/>
        </p:nvSpPr>
        <p:spPr>
          <a:xfrm>
            <a:off x="754024" y="2185060"/>
            <a:ext cx="9826890" cy="4524315"/>
          </a:xfrm>
          <a:prstGeom prst="rect">
            <a:avLst/>
          </a:prstGeom>
          <a:noFill/>
        </p:spPr>
        <p:txBody>
          <a:bodyPr wrap="square" rtlCol="0">
            <a:spAutoFit/>
          </a:bodyPr>
          <a:lstStyle/>
          <a:p>
            <a:r>
              <a:rPr lang="en-US" dirty="0"/>
              <a:t>The Pre-Reviewer should be the active staff grant manager in the college, such as the CRO, grant admin, AFO, or Budget Officer.  As they should have some knowledge of the grant and the payroll system.</a:t>
            </a:r>
          </a:p>
          <a:p>
            <a:endParaRPr lang="en-US" dirty="0"/>
          </a:p>
          <a:p>
            <a:r>
              <a:rPr lang="en-US" dirty="0"/>
              <a:t>During the pre-review period the Pre-reviewer will review the project statements in ECC for accuracy.</a:t>
            </a:r>
          </a:p>
          <a:p>
            <a:r>
              <a:rPr lang="en-US" dirty="0"/>
              <a:t>Below is a list of the items that should be considered when reviewing:</a:t>
            </a:r>
          </a:p>
          <a:p>
            <a:r>
              <a:rPr lang="en-US" dirty="0"/>
              <a:t>All personnel listed on the grant are accurate</a:t>
            </a:r>
          </a:p>
          <a:p>
            <a:r>
              <a:rPr lang="en-US" dirty="0"/>
              <a:t>Effort percentage are correctly reported</a:t>
            </a:r>
          </a:p>
          <a:p>
            <a:r>
              <a:rPr lang="en-US" dirty="0"/>
              <a:t>Any personnel cost share data is also reported on the project statement.</a:t>
            </a:r>
          </a:p>
          <a:p>
            <a:endParaRPr lang="en-US" dirty="0"/>
          </a:p>
          <a:p>
            <a:r>
              <a:rPr lang="en-US" dirty="0"/>
              <a:t>Resources to find information on salary: </a:t>
            </a:r>
          </a:p>
          <a:p>
            <a:r>
              <a:rPr lang="en-US" dirty="0"/>
              <a:t>OGCA_D2_PAYROLL_DTL_BY_PROJID (FS query)</a:t>
            </a:r>
          </a:p>
          <a:p>
            <a:r>
              <a:rPr lang="en-US" dirty="0"/>
              <a:t>OGCA_D3_PAYROLL_DTL_BY_EMPLID (FS query)</a:t>
            </a:r>
          </a:p>
          <a:p>
            <a:r>
              <a:rPr lang="en-US" dirty="0"/>
              <a:t>JIS_EPAR_BY_EMPLID_FY (HR query)</a:t>
            </a:r>
          </a:p>
          <a:p>
            <a:r>
              <a:rPr lang="en-US" dirty="0"/>
              <a:t>Display a submitted ePAR in HRPD</a:t>
            </a:r>
          </a:p>
          <a:p>
            <a:endParaRPr lang="en-US" dirty="0"/>
          </a:p>
          <a:p>
            <a:endParaRPr lang="en-US" dirty="0"/>
          </a:p>
        </p:txBody>
      </p:sp>
    </p:spTree>
    <p:extLst>
      <p:ext uri="{BB962C8B-B14F-4D97-AF65-F5344CB8AC3E}">
        <p14:creationId xmlns:p14="http://schemas.microsoft.com/office/powerpoint/2010/main" val="2394009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A78329-E1EA-1C7D-FA65-D84A73D5930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7B948E0-A09E-EE1C-A8CA-DB6265C7DB00}"/>
              </a:ext>
            </a:extLst>
          </p:cNvPr>
          <p:cNvSpPr>
            <a:spLocks noGrp="1"/>
          </p:cNvSpPr>
          <p:nvPr>
            <p:ph type="title"/>
          </p:nvPr>
        </p:nvSpPr>
        <p:spPr/>
        <p:txBody>
          <a:bodyPr/>
          <a:lstStyle/>
          <a:p>
            <a:r>
              <a:rPr lang="en-US" dirty="0"/>
              <a:t>Certifier	</a:t>
            </a:r>
          </a:p>
        </p:txBody>
      </p:sp>
      <p:sp>
        <p:nvSpPr>
          <p:cNvPr id="3" name="TextBox 2">
            <a:extLst>
              <a:ext uri="{FF2B5EF4-FFF2-40B4-BE49-F238E27FC236}">
                <a16:creationId xmlns:a16="http://schemas.microsoft.com/office/drawing/2014/main" id="{D6C528D6-5F3D-B908-453B-FF97B9B769A2}"/>
              </a:ext>
            </a:extLst>
          </p:cNvPr>
          <p:cNvSpPr txBox="1"/>
          <p:nvPr/>
        </p:nvSpPr>
        <p:spPr>
          <a:xfrm>
            <a:off x="682772" y="1864426"/>
            <a:ext cx="9826890" cy="5078313"/>
          </a:xfrm>
          <a:prstGeom prst="rect">
            <a:avLst/>
          </a:prstGeom>
          <a:noFill/>
        </p:spPr>
        <p:txBody>
          <a:bodyPr wrap="square" rtlCol="0">
            <a:spAutoFit/>
          </a:bodyPr>
          <a:lstStyle/>
          <a:p>
            <a:pPr marL="285750" indent="-285750">
              <a:buFont typeface="Arial" panose="020B0604020202020204" pitchFamily="34" charset="0"/>
              <a:buChar char="•"/>
            </a:pPr>
            <a:r>
              <a:rPr lang="en-US" dirty="0"/>
              <a:t>The certifier should be the PI on the project.</a:t>
            </a:r>
          </a:p>
          <a:p>
            <a:pPr marL="285750" indent="-285750">
              <a:buFont typeface="Arial" panose="020B0604020202020204" pitchFamily="34" charset="0"/>
              <a:buChar char="•"/>
            </a:pPr>
            <a:r>
              <a:rPr lang="en-US" dirty="0"/>
              <a:t>They are required to review, confirm and certify that the effort is accurate and that the salary charged is reasonable in relation to the work performed in support of the project.</a:t>
            </a:r>
          </a:p>
          <a:p>
            <a:pPr marL="742950" lvl="1" indent="-285750">
              <a:buFont typeface="Arial" panose="020B0604020202020204" pitchFamily="34" charset="0"/>
              <a:buChar char="•"/>
            </a:pPr>
            <a:r>
              <a:rPr lang="en-US" dirty="0"/>
              <a:t>The pre-reviewer is just assisting in this process. The PI is responsible for this reporting and must review, confirm and certify that the salary charged and the cost share contributed is accurate. </a:t>
            </a:r>
          </a:p>
          <a:p>
            <a:pPr marL="742950" lvl="1" indent="-285750">
              <a:buFont typeface="Arial" panose="020B0604020202020204" pitchFamily="34" charset="0"/>
              <a:buChar char="•"/>
            </a:pPr>
            <a:r>
              <a:rPr lang="en-US" dirty="0"/>
              <a:t>The PI is also confirming that the salary charged is reasonable in relation to the work performed in support of the project.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 rare occasions where a PI has left the University or there are other outside circumstances another key personnel might be listed as the certifier.  - in these cases the method of verification used by the certifier should accompany the project statement as an attachment.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842784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A403DC-DD4A-2F31-2567-C11911F4485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3B6B79-C8E8-EC08-689F-2B6757B92087}"/>
              </a:ext>
            </a:extLst>
          </p:cNvPr>
          <p:cNvSpPr>
            <a:spLocks noGrp="1"/>
          </p:cNvSpPr>
          <p:nvPr>
            <p:ph type="title"/>
          </p:nvPr>
        </p:nvSpPr>
        <p:spPr/>
        <p:txBody>
          <a:bodyPr/>
          <a:lstStyle/>
          <a:p>
            <a:r>
              <a:rPr lang="en-US" dirty="0"/>
              <a:t>How the system Works	</a:t>
            </a:r>
          </a:p>
        </p:txBody>
      </p:sp>
      <p:sp>
        <p:nvSpPr>
          <p:cNvPr id="3" name="TextBox 2">
            <a:extLst>
              <a:ext uri="{FF2B5EF4-FFF2-40B4-BE49-F238E27FC236}">
                <a16:creationId xmlns:a16="http://schemas.microsoft.com/office/drawing/2014/main" id="{12C0A7F0-C8D2-E52B-913F-F1A1B24A4F48}"/>
              </a:ext>
            </a:extLst>
          </p:cNvPr>
          <p:cNvSpPr txBox="1"/>
          <p:nvPr/>
        </p:nvSpPr>
        <p:spPr>
          <a:xfrm>
            <a:off x="682772" y="1864426"/>
            <a:ext cx="9826890" cy="3693319"/>
          </a:xfrm>
          <a:prstGeom prst="rect">
            <a:avLst/>
          </a:prstGeom>
          <a:noFill/>
        </p:spPr>
        <p:txBody>
          <a:bodyPr wrap="square" rtlCol="0">
            <a:spAutoFit/>
          </a:bodyPr>
          <a:lstStyle/>
          <a:p>
            <a:r>
              <a:rPr lang="en-US" dirty="0"/>
              <a:t>Payroll data is collected from the EIS system as it runs through payroll and this information when it goes to “actuals” in the system is recorded in the ECC effort system. </a:t>
            </a:r>
          </a:p>
          <a:p>
            <a:r>
              <a:rPr lang="en-US" dirty="0"/>
              <a:t>If a correction needs to be made in the system either an ePAR needs to be completed or a payroll journal needs to be done.</a:t>
            </a:r>
          </a:p>
          <a:p>
            <a:r>
              <a:rPr lang="en-US" dirty="0"/>
              <a:t>When an ePAR correction is done it will not show up in the ECC system until a payroll reallocation has been run. You can check to see if the funding has moved in </a:t>
            </a:r>
            <a:r>
              <a:rPr lang="en-US" dirty="0" err="1"/>
              <a:t>PowerBI</a:t>
            </a:r>
            <a:r>
              <a:rPr lang="en-US" dirty="0"/>
              <a:t> to confirm the reallocation. </a:t>
            </a:r>
          </a:p>
          <a:p>
            <a:r>
              <a:rPr lang="en-US" dirty="0"/>
              <a:t>GCA will also be reviewing information in the system to see if all ePAR corrections have come to complete.  </a:t>
            </a:r>
          </a:p>
          <a:p>
            <a:endParaRPr lang="en-US" dirty="0"/>
          </a:p>
          <a:p>
            <a:endParaRPr lang="en-US" dirty="0"/>
          </a:p>
          <a:p>
            <a:endParaRPr lang="en-US" dirty="0"/>
          </a:p>
          <a:p>
            <a:endParaRPr lang="en-US" dirty="0"/>
          </a:p>
          <a:p>
            <a:endParaRPr lang="en-US" dirty="0"/>
          </a:p>
        </p:txBody>
      </p:sp>
      <p:graphicFrame>
        <p:nvGraphicFramePr>
          <p:cNvPr id="4" name="Diagram 3">
            <a:extLst>
              <a:ext uri="{FF2B5EF4-FFF2-40B4-BE49-F238E27FC236}">
                <a16:creationId xmlns:a16="http://schemas.microsoft.com/office/drawing/2014/main" id="{DACE38F6-6707-7DDA-9B95-B56D24C27831}"/>
              </a:ext>
            </a:extLst>
          </p:cNvPr>
          <p:cNvGraphicFramePr/>
          <p:nvPr>
            <p:extLst>
              <p:ext uri="{D42A27DB-BD31-4B8C-83A1-F6EECF244321}">
                <p14:modId xmlns:p14="http://schemas.microsoft.com/office/powerpoint/2010/main" val="1627476998"/>
              </p:ext>
            </p:extLst>
          </p:nvPr>
        </p:nvGraphicFramePr>
        <p:xfrm>
          <a:off x="1532217" y="4794738"/>
          <a:ext cx="8128000" cy="15077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6070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CA7040-D6FC-9EE7-0170-088994690F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4E02FB0-9D70-0F63-CF9B-26914F1B29BC}"/>
              </a:ext>
            </a:extLst>
          </p:cNvPr>
          <p:cNvSpPr>
            <a:spLocks noGrp="1"/>
          </p:cNvSpPr>
          <p:nvPr>
            <p:ph type="title"/>
          </p:nvPr>
        </p:nvSpPr>
        <p:spPr>
          <a:xfrm>
            <a:off x="575894" y="729658"/>
            <a:ext cx="11029616" cy="727076"/>
          </a:xfrm>
        </p:spPr>
        <p:txBody>
          <a:bodyPr>
            <a:normAutofit/>
          </a:bodyPr>
          <a:lstStyle/>
          <a:p>
            <a:r>
              <a:rPr lang="en-US" dirty="0"/>
              <a:t>ECC project account summary	(system View)</a:t>
            </a:r>
          </a:p>
        </p:txBody>
      </p:sp>
      <p:pic>
        <p:nvPicPr>
          <p:cNvPr id="4" name="Content Placeholder 5">
            <a:extLst>
              <a:ext uri="{FF2B5EF4-FFF2-40B4-BE49-F238E27FC236}">
                <a16:creationId xmlns:a16="http://schemas.microsoft.com/office/drawing/2014/main" id="{83096F7C-1BDE-989F-1B8B-D98F3643C25C}"/>
              </a:ext>
            </a:extLst>
          </p:cNvPr>
          <p:cNvPicPr>
            <a:picLocks noChangeAspect="1"/>
          </p:cNvPicPr>
          <p:nvPr/>
        </p:nvPicPr>
        <p:blipFill>
          <a:blip r:embed="rId2"/>
          <a:stretch>
            <a:fillRect/>
          </a:stretch>
        </p:blipFill>
        <p:spPr>
          <a:xfrm>
            <a:off x="1120403" y="1864426"/>
            <a:ext cx="7924800" cy="4419600"/>
          </a:xfrm>
          <a:prstGeom prst="rect">
            <a:avLst/>
          </a:prstGeom>
        </p:spPr>
      </p:pic>
    </p:spTree>
    <p:extLst>
      <p:ext uri="{BB962C8B-B14F-4D97-AF65-F5344CB8AC3E}">
        <p14:creationId xmlns:p14="http://schemas.microsoft.com/office/powerpoint/2010/main" val="25896085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8FF2A-AD4B-FEB1-FB3C-9FB55296C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CC82C12-A371-0CD8-0E4B-AF1356917D1E}"/>
              </a:ext>
            </a:extLst>
          </p:cNvPr>
          <p:cNvSpPr>
            <a:spLocks noGrp="1"/>
          </p:cNvSpPr>
          <p:nvPr>
            <p:ph type="title"/>
          </p:nvPr>
        </p:nvSpPr>
        <p:spPr>
          <a:xfrm>
            <a:off x="575894" y="729658"/>
            <a:ext cx="11029616" cy="727076"/>
          </a:xfrm>
        </p:spPr>
        <p:txBody>
          <a:bodyPr>
            <a:normAutofit/>
          </a:bodyPr>
          <a:lstStyle/>
          <a:p>
            <a:r>
              <a:rPr lang="en-US" dirty="0"/>
              <a:t>ECC project Statement Pre-Review page	(system View)</a:t>
            </a:r>
          </a:p>
        </p:txBody>
      </p:sp>
      <p:pic>
        <p:nvPicPr>
          <p:cNvPr id="3" name="Content Placeholder 4">
            <a:extLst>
              <a:ext uri="{FF2B5EF4-FFF2-40B4-BE49-F238E27FC236}">
                <a16:creationId xmlns:a16="http://schemas.microsoft.com/office/drawing/2014/main" id="{432EDB70-7807-E612-A225-0F2C1198A7F4}"/>
              </a:ext>
            </a:extLst>
          </p:cNvPr>
          <p:cNvPicPr>
            <a:picLocks noChangeAspect="1"/>
          </p:cNvPicPr>
          <p:nvPr/>
        </p:nvPicPr>
        <p:blipFill>
          <a:blip r:embed="rId2"/>
          <a:stretch>
            <a:fillRect/>
          </a:stretch>
        </p:blipFill>
        <p:spPr>
          <a:xfrm>
            <a:off x="1876096" y="1861142"/>
            <a:ext cx="7924800" cy="4267200"/>
          </a:xfrm>
          <a:prstGeom prst="rect">
            <a:avLst/>
          </a:prstGeom>
        </p:spPr>
      </p:pic>
    </p:spTree>
    <p:extLst>
      <p:ext uri="{BB962C8B-B14F-4D97-AF65-F5344CB8AC3E}">
        <p14:creationId xmlns:p14="http://schemas.microsoft.com/office/powerpoint/2010/main" val="2559842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0" name="Rectangle 19">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2" name="Rectangle 21">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4" name="Rectangle 23">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8" name="Rectangle 27">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0" name="Rectangle 29">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2" name="Rectangle 31">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3" name="Title 12">
            <a:extLst>
              <a:ext uri="{FF2B5EF4-FFF2-40B4-BE49-F238E27FC236}">
                <a16:creationId xmlns:a16="http://schemas.microsoft.com/office/drawing/2014/main" id="{FB23E1E4-7CB2-923B-9D41-672CB85E05DA}"/>
              </a:ext>
            </a:extLst>
          </p:cNvPr>
          <p:cNvSpPr>
            <a:spLocks noGrp="1"/>
          </p:cNvSpPr>
          <p:nvPr>
            <p:ph type="title"/>
          </p:nvPr>
        </p:nvSpPr>
        <p:spPr>
          <a:xfrm>
            <a:off x="601255" y="702155"/>
            <a:ext cx="3409783" cy="1300365"/>
          </a:xfrm>
        </p:spPr>
        <p:txBody>
          <a:bodyPr vert="horz" lIns="91440" tIns="45720" rIns="91440" bIns="45720" rtlCol="0" anchor="b">
            <a:normAutofit/>
          </a:bodyPr>
          <a:lstStyle/>
          <a:p>
            <a:r>
              <a:rPr lang="en-US">
                <a:solidFill>
                  <a:srgbClr val="FFFFFF"/>
                </a:solidFill>
              </a:rPr>
              <a:t>Agenda	</a:t>
            </a:r>
          </a:p>
        </p:txBody>
      </p:sp>
      <p:sp>
        <p:nvSpPr>
          <p:cNvPr id="8" name="Content Placeholder 7">
            <a:extLst>
              <a:ext uri="{FF2B5EF4-FFF2-40B4-BE49-F238E27FC236}">
                <a16:creationId xmlns:a16="http://schemas.microsoft.com/office/drawing/2014/main" id="{1A667A9A-3428-68BE-D555-0DE1859FDF8A}"/>
              </a:ext>
            </a:extLst>
          </p:cNvPr>
          <p:cNvSpPr>
            <a:spLocks noGrp="1"/>
          </p:cNvSpPr>
          <p:nvPr>
            <p:ph sz="quarter" idx="4"/>
          </p:nvPr>
        </p:nvSpPr>
        <p:spPr>
          <a:xfrm>
            <a:off x="601255" y="2177142"/>
            <a:ext cx="3409782" cy="3823607"/>
          </a:xfrm>
        </p:spPr>
        <p:txBody>
          <a:bodyPr vert="horz" lIns="91440" tIns="45720" rIns="91440" bIns="45720" rtlCol="0" anchor="ctr">
            <a:normAutofit/>
          </a:bodyPr>
          <a:lstStyle/>
          <a:p>
            <a:r>
              <a:rPr lang="en-US" dirty="0">
                <a:solidFill>
                  <a:srgbClr val="FFFFFF"/>
                </a:solidFill>
              </a:rPr>
              <a:t>Effort</a:t>
            </a:r>
          </a:p>
          <a:p>
            <a:pPr lvl="1"/>
            <a:r>
              <a:rPr lang="en-US" dirty="0">
                <a:solidFill>
                  <a:srgbClr val="FFFFFF"/>
                </a:solidFill>
              </a:rPr>
              <a:t>What is effort</a:t>
            </a:r>
          </a:p>
          <a:p>
            <a:pPr lvl="1"/>
            <a:r>
              <a:rPr lang="en-US" dirty="0">
                <a:solidFill>
                  <a:srgbClr val="FFFFFF"/>
                </a:solidFill>
              </a:rPr>
              <a:t>What is effort reporting</a:t>
            </a:r>
          </a:p>
          <a:p>
            <a:pPr lvl="1"/>
            <a:r>
              <a:rPr lang="en-US" dirty="0">
                <a:solidFill>
                  <a:srgbClr val="FFFFFF"/>
                </a:solidFill>
              </a:rPr>
              <a:t>Why we report effort</a:t>
            </a:r>
          </a:p>
          <a:p>
            <a:pPr lvl="1"/>
            <a:r>
              <a:rPr lang="en-US" dirty="0">
                <a:solidFill>
                  <a:srgbClr val="FFFFFF"/>
                </a:solidFill>
              </a:rPr>
              <a:t>Who is responsible for reporting?</a:t>
            </a:r>
          </a:p>
          <a:p>
            <a:pPr>
              <a:buFont typeface="Wingdings 2" panose="05020102010507070707" pitchFamily="18" charset="2"/>
              <a:buChar char=""/>
            </a:pPr>
            <a:endParaRPr lang="en-US" dirty="0">
              <a:solidFill>
                <a:srgbClr val="FFFFFF"/>
              </a:solidFill>
            </a:endParaRPr>
          </a:p>
        </p:txBody>
      </p:sp>
      <p:pic>
        <p:nvPicPr>
          <p:cNvPr id="9" name="Picture Placeholder 8" descr="A field of blue flowers with a building in the background&#10;&#10;Description automatically generated">
            <a:extLst>
              <a:ext uri="{FF2B5EF4-FFF2-40B4-BE49-F238E27FC236}">
                <a16:creationId xmlns:a16="http://schemas.microsoft.com/office/drawing/2014/main" id="{E385AD1D-B394-9648-C740-0A99D3A8B94C}"/>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val="0"/>
              </a:ext>
            </a:extLst>
          </a:blip>
          <a:srcRect/>
          <a:stretch>
            <a:fillRect/>
          </a:stretch>
        </p:blipFill>
        <p:spPr>
          <a:xfrm>
            <a:off x="4776386" y="936141"/>
            <a:ext cx="6463192" cy="4968305"/>
          </a:xfrm>
          <a:prstGeom prst="rect">
            <a:avLst/>
          </a:prstGeom>
        </p:spPr>
      </p:pic>
    </p:spTree>
    <p:extLst>
      <p:ext uri="{BB962C8B-B14F-4D97-AF65-F5344CB8AC3E}">
        <p14:creationId xmlns:p14="http://schemas.microsoft.com/office/powerpoint/2010/main" val="2201125929"/>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C56CC7-527E-A252-BB72-E1E8308D70E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D54A980-8DB2-4D3C-B8A8-B0637B8EB453}"/>
              </a:ext>
            </a:extLst>
          </p:cNvPr>
          <p:cNvSpPr>
            <a:spLocks noGrp="1"/>
          </p:cNvSpPr>
          <p:nvPr>
            <p:ph type="title"/>
          </p:nvPr>
        </p:nvSpPr>
        <p:spPr/>
        <p:txBody>
          <a:bodyPr/>
          <a:lstStyle/>
          <a:p>
            <a:r>
              <a:rPr lang="en-US" dirty="0"/>
              <a:t>Important Considerations	</a:t>
            </a:r>
          </a:p>
        </p:txBody>
      </p:sp>
      <p:sp>
        <p:nvSpPr>
          <p:cNvPr id="3" name="TextBox 2">
            <a:extLst>
              <a:ext uri="{FF2B5EF4-FFF2-40B4-BE49-F238E27FC236}">
                <a16:creationId xmlns:a16="http://schemas.microsoft.com/office/drawing/2014/main" id="{F084FC4E-DAFB-5B0C-2A55-51EC004FDEDA}"/>
              </a:ext>
            </a:extLst>
          </p:cNvPr>
          <p:cNvSpPr txBox="1"/>
          <p:nvPr/>
        </p:nvSpPr>
        <p:spPr>
          <a:xfrm>
            <a:off x="682772" y="1864426"/>
            <a:ext cx="9826890" cy="4524315"/>
          </a:xfrm>
          <a:prstGeom prst="rect">
            <a:avLst/>
          </a:prstGeom>
          <a:noFill/>
        </p:spPr>
        <p:txBody>
          <a:bodyPr wrap="square" rtlCol="0">
            <a:spAutoFit/>
          </a:bodyPr>
          <a:lstStyle/>
          <a:p>
            <a:pPr marL="285750" indent="-285750">
              <a:buFont typeface="Arial" panose="020B0604020202020204" pitchFamily="34" charset="0"/>
              <a:buChar char="•"/>
            </a:pPr>
            <a:r>
              <a:rPr lang="en-US" dirty="0"/>
              <a:t>Use the correct percentage on the ePAR for direct charges or cost shared payroll to ensure that the person’s effort and salary charges appear in ECC correctly.</a:t>
            </a:r>
          </a:p>
          <a:p>
            <a:pPr marL="285750" indent="-285750">
              <a:buFont typeface="Arial" panose="020B0604020202020204" pitchFamily="34" charset="0"/>
              <a:buChar char="•"/>
            </a:pPr>
            <a:r>
              <a:rPr lang="en-US" dirty="0"/>
              <a:t>Some Faculty have additional pay lines that should be included in their Institutional base salary (IBS) if that is the case, please contact OGCA to assist with the calculation. </a:t>
            </a:r>
          </a:p>
          <a:p>
            <a:pPr marL="285750" indent="-285750">
              <a:buFont typeface="Arial" panose="020B0604020202020204" pitchFamily="34" charset="0"/>
              <a:buChar char="•"/>
            </a:pPr>
            <a:r>
              <a:rPr lang="en-US" dirty="0"/>
              <a:t>Project statement recertification is not required if the amounts charged are substantially correct, defined as +/- 5 percentage points. </a:t>
            </a:r>
          </a:p>
          <a:p>
            <a:pPr marL="285750" indent="-285750">
              <a:buFont typeface="Arial" panose="020B0604020202020204" pitchFamily="34" charset="0"/>
              <a:buChar char="•"/>
            </a:pPr>
            <a:r>
              <a:rPr lang="en-US" dirty="0"/>
              <a:t>If a project statement was certified in error and the percentage of effort differs significantly form the employee’s actual effort, a project statement can be re-opened by GCA then recertified by the PI.</a:t>
            </a:r>
          </a:p>
          <a:p>
            <a:pPr marL="285750" indent="-285750">
              <a:buFont typeface="Arial" panose="020B0604020202020204" pitchFamily="34" charset="0"/>
              <a:buChar char="•"/>
            </a:pPr>
            <a:r>
              <a:rPr lang="en-US" dirty="0"/>
              <a:t>All project statements must be done through the ECC system. No manual project statements should be recorded. </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979664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CD713D71-13BF-165A-128A-DE6787F4FEE3}"/>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Rectangle 13">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88C97474-5879-4DB5-B4F3-F0357104BC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831CBB7-4817-4B54-A7F9-0AE2D0C47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029" y="457200"/>
            <a:ext cx="5010912"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5" name="Picture 4" descr="A blue ribbon with a thumb up">
            <a:extLst>
              <a:ext uri="{FF2B5EF4-FFF2-40B4-BE49-F238E27FC236}">
                <a16:creationId xmlns:a16="http://schemas.microsoft.com/office/drawing/2014/main" id="{E362F769-C5E9-90D4-BF2A-C6E4B9DB8FEC}"/>
              </a:ext>
            </a:extLst>
          </p:cNvPr>
          <p:cNvPicPr>
            <a:picLocks noChangeAspect="1"/>
          </p:cNvPicPr>
          <p:nvPr/>
        </p:nvPicPr>
        <p:blipFill>
          <a:blip r:embed="rId2" cstate="screen">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720636" y="791045"/>
            <a:ext cx="5476375" cy="5476375"/>
          </a:xfrm>
          <a:prstGeom prst="rect">
            <a:avLst/>
          </a:prstGeom>
        </p:spPr>
      </p:pic>
      <p:sp>
        <p:nvSpPr>
          <p:cNvPr id="20" name="Rectangle 19">
            <a:extLst>
              <a:ext uri="{FF2B5EF4-FFF2-40B4-BE49-F238E27FC236}">
                <a16:creationId xmlns:a16="http://schemas.microsoft.com/office/drawing/2014/main" id="{96BC321D-B05F-4857-8880-97F61B9B78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67791" y="601200"/>
            <a:ext cx="5009388"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C8A7F7A4-8C4F-8007-2065-91F7DC767278}"/>
              </a:ext>
            </a:extLst>
          </p:cNvPr>
          <p:cNvSpPr>
            <a:spLocks noGrp="1"/>
          </p:cNvSpPr>
          <p:nvPr>
            <p:ph type="title"/>
          </p:nvPr>
        </p:nvSpPr>
        <p:spPr>
          <a:xfrm>
            <a:off x="6873606" y="938022"/>
            <a:ext cx="4597758" cy="1188720"/>
          </a:xfrm>
        </p:spPr>
        <p:txBody>
          <a:bodyPr vert="horz" lIns="91440" tIns="45720" rIns="91440" bIns="45720" rtlCol="0" anchor="b">
            <a:normAutofit/>
          </a:bodyPr>
          <a:lstStyle/>
          <a:p>
            <a:r>
              <a:rPr lang="en-US" dirty="0">
                <a:solidFill>
                  <a:srgbClr val="FFFFFF"/>
                </a:solidFill>
              </a:rPr>
              <a:t>	</a:t>
            </a:r>
          </a:p>
        </p:txBody>
      </p:sp>
      <p:sp>
        <p:nvSpPr>
          <p:cNvPr id="3" name="TextBox 2">
            <a:extLst>
              <a:ext uri="{FF2B5EF4-FFF2-40B4-BE49-F238E27FC236}">
                <a16:creationId xmlns:a16="http://schemas.microsoft.com/office/drawing/2014/main" id="{5613C85D-7128-37CF-A40D-6623ECB33B93}"/>
              </a:ext>
            </a:extLst>
          </p:cNvPr>
          <p:cNvSpPr txBox="1"/>
          <p:nvPr/>
        </p:nvSpPr>
        <p:spPr>
          <a:xfrm>
            <a:off x="6873606" y="2340864"/>
            <a:ext cx="4597758" cy="3782463"/>
          </a:xfrm>
          <a:prstGeom prst="rect">
            <a:avLst/>
          </a:prstGeom>
        </p:spPr>
        <p:txBody>
          <a:bodyPr vert="horz" lIns="91440" tIns="45720" rIns="91440" bIns="45720" rtlCol="0" anchor="ctr">
            <a:normAutofit/>
          </a:bodyPr>
          <a:lstStyle/>
          <a:p>
            <a:pPr marL="285750" indent="-285750">
              <a:lnSpc>
                <a:spcPct val="90000"/>
              </a:lnSpc>
              <a:spcBef>
                <a:spcPct val="20000"/>
              </a:spcBef>
              <a:spcAft>
                <a:spcPts val="600"/>
              </a:spcAft>
              <a:buClr>
                <a:schemeClr val="accent1"/>
              </a:buClr>
              <a:buSzPct val="92000"/>
              <a:buFont typeface="Wingdings 2" panose="05020102010507070707" pitchFamily="18" charset="2"/>
              <a:buChar char=""/>
            </a:pPr>
            <a:r>
              <a:rPr lang="en-US" sz="1400" dirty="0">
                <a:solidFill>
                  <a:srgbClr val="FFFFFF"/>
                </a:solidFill>
              </a:rPr>
              <a:t>Pre-Reviewers should meet with the Pi’s at the beginning of the effort reporting period to determine who will be working on the sponsored project and how much time a person should show along with salary amount for all individuals.</a:t>
            </a:r>
          </a:p>
          <a:p>
            <a:pPr marL="285750" indent="-285750">
              <a:lnSpc>
                <a:spcPct val="90000"/>
              </a:lnSpc>
              <a:spcBef>
                <a:spcPct val="20000"/>
              </a:spcBef>
              <a:spcAft>
                <a:spcPts val="600"/>
              </a:spcAft>
              <a:buClr>
                <a:schemeClr val="accent1"/>
              </a:buClr>
              <a:buSzPct val="92000"/>
              <a:buFont typeface="Wingdings 2" panose="05020102010507070707" pitchFamily="18" charset="2"/>
              <a:buChar char=""/>
            </a:pPr>
            <a:r>
              <a:rPr lang="en-US" sz="1400" dirty="0">
                <a:solidFill>
                  <a:srgbClr val="FFFFFF"/>
                </a:solidFill>
              </a:rPr>
              <a:t>Pre-Reviewers should also be aware if there is cost-share on the sponsored project and how much should be reflected on the project statement. </a:t>
            </a:r>
          </a:p>
          <a:p>
            <a:pPr marL="285750" indent="-285750">
              <a:lnSpc>
                <a:spcPct val="90000"/>
              </a:lnSpc>
              <a:spcBef>
                <a:spcPct val="20000"/>
              </a:spcBef>
              <a:spcAft>
                <a:spcPts val="600"/>
              </a:spcAft>
              <a:buClr>
                <a:schemeClr val="accent1"/>
              </a:buClr>
              <a:buSzPct val="92000"/>
              <a:buFont typeface="Wingdings 2" panose="05020102010507070707" pitchFamily="18" charset="2"/>
              <a:buChar char=""/>
            </a:pPr>
            <a:r>
              <a:rPr lang="en-US" sz="1400" dirty="0">
                <a:solidFill>
                  <a:srgbClr val="FFFFFF"/>
                </a:solidFill>
              </a:rPr>
              <a:t>Pre-Reviewers should communicate with PI’s before the end date of the reporting period to ensure any changes needed for payroll are processed via ePAR to ensure accurate payroll data on projects. </a:t>
            </a:r>
          </a:p>
          <a:p>
            <a:pPr marL="285750" indent="-285750">
              <a:lnSpc>
                <a:spcPct val="90000"/>
              </a:lnSpc>
              <a:spcBef>
                <a:spcPct val="20000"/>
              </a:spcBef>
              <a:spcAft>
                <a:spcPts val="600"/>
              </a:spcAft>
              <a:buClr>
                <a:schemeClr val="accent1"/>
              </a:buClr>
              <a:buSzPct val="92000"/>
              <a:buFont typeface="Wingdings 2" panose="05020102010507070707" pitchFamily="18" charset="2"/>
              <a:buChar char=""/>
            </a:pPr>
            <a:r>
              <a:rPr lang="en-US" sz="1400" dirty="0">
                <a:solidFill>
                  <a:srgbClr val="FFFFFF"/>
                </a:solidFill>
              </a:rPr>
              <a:t>Due to fiscal year closing for summer payroll corrections and this coinciding with summer effort reporting, quick work is required to make corrections for this reporting period. </a:t>
            </a:r>
          </a:p>
          <a:p>
            <a:pPr>
              <a:lnSpc>
                <a:spcPct val="90000"/>
              </a:lnSpc>
              <a:spcBef>
                <a:spcPct val="20000"/>
              </a:spcBef>
              <a:spcAft>
                <a:spcPts val="600"/>
              </a:spcAft>
              <a:buClr>
                <a:schemeClr val="accent1"/>
              </a:buClr>
              <a:buSzPct val="92000"/>
              <a:buFont typeface="Wingdings 2" panose="05020102010507070707" pitchFamily="18" charset="2"/>
              <a:buChar char=""/>
            </a:pPr>
            <a:endParaRPr lang="en-US" sz="1400" dirty="0">
              <a:solidFill>
                <a:srgbClr val="FFFFFF"/>
              </a:solidFill>
            </a:endParaRPr>
          </a:p>
          <a:p>
            <a:pPr>
              <a:lnSpc>
                <a:spcPct val="90000"/>
              </a:lnSpc>
              <a:spcBef>
                <a:spcPct val="20000"/>
              </a:spcBef>
              <a:spcAft>
                <a:spcPts val="600"/>
              </a:spcAft>
              <a:buClr>
                <a:schemeClr val="accent1"/>
              </a:buClr>
              <a:buSzPct val="92000"/>
              <a:buFont typeface="Wingdings 2" panose="05020102010507070707" pitchFamily="18" charset="2"/>
              <a:buChar char=""/>
            </a:pPr>
            <a:endParaRPr lang="en-US" sz="1400" dirty="0">
              <a:solidFill>
                <a:srgbClr val="FFFFFF"/>
              </a:solidFill>
            </a:endParaRPr>
          </a:p>
          <a:p>
            <a:pPr>
              <a:lnSpc>
                <a:spcPct val="90000"/>
              </a:lnSpc>
              <a:spcBef>
                <a:spcPct val="20000"/>
              </a:spcBef>
              <a:spcAft>
                <a:spcPts val="600"/>
              </a:spcAft>
              <a:buClr>
                <a:schemeClr val="accent1"/>
              </a:buClr>
              <a:buSzPct val="92000"/>
              <a:buFont typeface="Wingdings 2" panose="05020102010507070707" pitchFamily="18" charset="2"/>
              <a:buChar char=""/>
            </a:pPr>
            <a:endParaRPr lang="en-US" sz="1400" dirty="0">
              <a:solidFill>
                <a:srgbClr val="FFFFFF"/>
              </a:solidFill>
            </a:endParaRPr>
          </a:p>
          <a:p>
            <a:pPr>
              <a:lnSpc>
                <a:spcPct val="90000"/>
              </a:lnSpc>
              <a:spcBef>
                <a:spcPct val="20000"/>
              </a:spcBef>
              <a:spcAft>
                <a:spcPts val="600"/>
              </a:spcAft>
              <a:buClr>
                <a:schemeClr val="accent1"/>
              </a:buClr>
              <a:buSzPct val="92000"/>
              <a:buFont typeface="Wingdings 2" panose="05020102010507070707" pitchFamily="18" charset="2"/>
              <a:buChar char=""/>
            </a:pPr>
            <a:endParaRPr lang="en-US" sz="1400" dirty="0">
              <a:solidFill>
                <a:srgbClr val="FFFFFF"/>
              </a:solidFill>
            </a:endParaRPr>
          </a:p>
          <a:p>
            <a:pPr>
              <a:lnSpc>
                <a:spcPct val="90000"/>
              </a:lnSpc>
              <a:spcBef>
                <a:spcPct val="20000"/>
              </a:spcBef>
              <a:spcAft>
                <a:spcPts val="600"/>
              </a:spcAft>
              <a:buClr>
                <a:schemeClr val="accent1"/>
              </a:buClr>
              <a:buSzPct val="92000"/>
              <a:buFont typeface="Wingdings 2" panose="05020102010507070707" pitchFamily="18" charset="2"/>
              <a:buChar char=""/>
            </a:pPr>
            <a:endParaRPr lang="en-US" sz="1400" dirty="0">
              <a:solidFill>
                <a:srgbClr val="FFFFFF"/>
              </a:solidFill>
            </a:endParaRPr>
          </a:p>
          <a:p>
            <a:pPr>
              <a:lnSpc>
                <a:spcPct val="90000"/>
              </a:lnSpc>
              <a:spcBef>
                <a:spcPct val="20000"/>
              </a:spcBef>
              <a:spcAft>
                <a:spcPts val="600"/>
              </a:spcAft>
              <a:buClr>
                <a:schemeClr val="accent1"/>
              </a:buClr>
              <a:buSzPct val="92000"/>
              <a:buFont typeface="Wingdings 2" panose="05020102010507070707" pitchFamily="18" charset="2"/>
              <a:buChar char=""/>
            </a:pPr>
            <a:endParaRPr lang="en-US" sz="1400" dirty="0">
              <a:solidFill>
                <a:srgbClr val="FFFFFF"/>
              </a:solidFill>
            </a:endParaRPr>
          </a:p>
        </p:txBody>
      </p:sp>
      <p:sp>
        <p:nvSpPr>
          <p:cNvPr id="6" name="TextBox 5">
            <a:extLst>
              <a:ext uri="{FF2B5EF4-FFF2-40B4-BE49-F238E27FC236}">
                <a16:creationId xmlns:a16="http://schemas.microsoft.com/office/drawing/2014/main" id="{69DBD409-07BB-D9EC-6517-77103272D4EF}"/>
              </a:ext>
            </a:extLst>
          </p:cNvPr>
          <p:cNvSpPr txBox="1"/>
          <p:nvPr/>
        </p:nvSpPr>
        <p:spPr>
          <a:xfrm>
            <a:off x="963056" y="408233"/>
            <a:ext cx="4803574" cy="523220"/>
          </a:xfrm>
          <a:prstGeom prst="rect">
            <a:avLst/>
          </a:prstGeom>
          <a:noFill/>
        </p:spPr>
        <p:txBody>
          <a:bodyPr wrap="square" rtlCol="0">
            <a:spAutoFit/>
          </a:bodyPr>
          <a:lstStyle/>
          <a:p>
            <a:pPr algn="ctr"/>
            <a:r>
              <a:rPr lang="en-US" sz="2800" dirty="0">
                <a:solidFill>
                  <a:schemeClr val="bg1"/>
                </a:solidFill>
              </a:rPr>
              <a:t>ECC BEST PRACTICES</a:t>
            </a:r>
          </a:p>
        </p:txBody>
      </p:sp>
    </p:spTree>
    <p:extLst>
      <p:ext uri="{BB962C8B-B14F-4D97-AF65-F5344CB8AC3E}">
        <p14:creationId xmlns:p14="http://schemas.microsoft.com/office/powerpoint/2010/main" val="2420580652"/>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55BF38-8209-3300-AC01-1A4FEF7CEA0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38A5C65-029E-0400-112A-34C91B671219}"/>
              </a:ext>
            </a:extLst>
          </p:cNvPr>
          <p:cNvSpPr>
            <a:spLocks noGrp="1"/>
          </p:cNvSpPr>
          <p:nvPr>
            <p:ph type="title"/>
          </p:nvPr>
        </p:nvSpPr>
        <p:spPr/>
        <p:txBody>
          <a:bodyPr/>
          <a:lstStyle/>
          <a:p>
            <a:r>
              <a:rPr lang="en-US" dirty="0"/>
              <a:t>Policy Updates and Audit Info</a:t>
            </a:r>
          </a:p>
        </p:txBody>
      </p:sp>
      <p:sp>
        <p:nvSpPr>
          <p:cNvPr id="4" name="Content Placeholder 3">
            <a:extLst>
              <a:ext uri="{FF2B5EF4-FFF2-40B4-BE49-F238E27FC236}">
                <a16:creationId xmlns:a16="http://schemas.microsoft.com/office/drawing/2014/main" id="{1C03A654-CF69-B616-0346-5436C7E1698B}"/>
              </a:ext>
            </a:extLst>
          </p:cNvPr>
          <p:cNvSpPr>
            <a:spLocks noGrp="1"/>
          </p:cNvSpPr>
          <p:nvPr>
            <p:ph sz="half" idx="2"/>
          </p:nvPr>
        </p:nvSpPr>
        <p:spPr>
          <a:xfrm>
            <a:off x="457199" y="2318490"/>
            <a:ext cx="10360855" cy="3633047"/>
          </a:xfrm>
        </p:spPr>
        <p:txBody>
          <a:bodyPr>
            <a:normAutofit fontScale="92500" lnSpcReduction="10000"/>
          </a:bodyPr>
          <a:lstStyle/>
          <a:p>
            <a:r>
              <a:rPr lang="en-US" dirty="0"/>
              <a:t>New </a:t>
            </a:r>
            <a:r>
              <a:rPr lang="en-US" b="1" dirty="0"/>
              <a:t>Minimum effort </a:t>
            </a:r>
            <a:r>
              <a:rPr lang="en-US" dirty="0"/>
              <a:t>required:</a:t>
            </a:r>
          </a:p>
          <a:p>
            <a:r>
              <a:rPr lang="en-US" dirty="0"/>
              <a:t>PI and Key personnel are required to commit at least </a:t>
            </a:r>
            <a:r>
              <a:rPr lang="en-US" u="sng" dirty="0"/>
              <a:t>1% </a:t>
            </a:r>
            <a:r>
              <a:rPr lang="en-US" dirty="0"/>
              <a:t>effort annually to sponsored projects. (Unless the award does not allow for salary) – </a:t>
            </a:r>
            <a:r>
              <a:rPr lang="en-US" b="1" dirty="0"/>
              <a:t>This is still in review.</a:t>
            </a:r>
          </a:p>
          <a:p>
            <a:r>
              <a:rPr lang="en-US" b="1" dirty="0"/>
              <a:t>Maximum Effort </a:t>
            </a:r>
            <a:r>
              <a:rPr lang="en-US" dirty="0"/>
              <a:t>is the same with no more than </a:t>
            </a:r>
            <a:r>
              <a:rPr lang="en-US" u="sng" dirty="0"/>
              <a:t>95%</a:t>
            </a:r>
            <a:r>
              <a:rPr lang="en-US" dirty="0"/>
              <a:t> effort on projects for PI or faculty. </a:t>
            </a:r>
          </a:p>
          <a:p>
            <a:r>
              <a:rPr lang="en-US" dirty="0"/>
              <a:t>Please avoid using multi decimal points in </a:t>
            </a:r>
            <a:r>
              <a:rPr lang="en-US" dirty="0" err="1"/>
              <a:t>ePARs</a:t>
            </a:r>
            <a:r>
              <a:rPr lang="en-US" dirty="0"/>
              <a:t> for effort. – It is difficult to quantify effort for audit with multiple decimal places. * This may be different for those with adjusted IBS.</a:t>
            </a:r>
          </a:p>
          <a:p>
            <a:r>
              <a:rPr lang="en-US" dirty="0"/>
              <a:t>Latest Audit findings:</a:t>
            </a:r>
          </a:p>
          <a:p>
            <a:pPr marL="285750" indent="-285750">
              <a:buFont typeface="Arial" panose="020B0604020202020204" pitchFamily="34" charset="0"/>
              <a:buChar char="•"/>
            </a:pPr>
            <a:r>
              <a:rPr lang="en-US" dirty="0"/>
              <a:t>100% effort on grants for PI’s or Faculty</a:t>
            </a:r>
          </a:p>
          <a:p>
            <a:pPr marL="285750" indent="-285750">
              <a:buFont typeface="Arial" panose="020B0604020202020204" pitchFamily="34" charset="0"/>
              <a:buChar char="•"/>
            </a:pPr>
            <a:r>
              <a:rPr lang="en-US" dirty="0"/>
              <a:t>No efforts on grants</a:t>
            </a:r>
          </a:p>
          <a:p>
            <a:pPr marL="285750" indent="-285750">
              <a:buFont typeface="Arial" panose="020B0604020202020204" pitchFamily="34" charset="0"/>
              <a:buChar char="•"/>
            </a:pPr>
            <a:r>
              <a:rPr lang="en-US" dirty="0"/>
              <a:t>Corrected effort certifications on grants. </a:t>
            </a:r>
          </a:p>
          <a:p>
            <a:endParaRPr lang="en-US" dirty="0"/>
          </a:p>
        </p:txBody>
      </p:sp>
    </p:spTree>
    <p:extLst>
      <p:ext uri="{BB962C8B-B14F-4D97-AF65-F5344CB8AC3E}">
        <p14:creationId xmlns:p14="http://schemas.microsoft.com/office/powerpoint/2010/main" val="338421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7" name="Rectangle 56">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Rectangle 58">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itle 30">
            <a:extLst>
              <a:ext uri="{FF2B5EF4-FFF2-40B4-BE49-F238E27FC236}">
                <a16:creationId xmlns:a16="http://schemas.microsoft.com/office/drawing/2014/main" id="{B045D6AF-532B-394C-0C6F-38B6628CE9DF}"/>
              </a:ext>
            </a:extLst>
          </p:cNvPr>
          <p:cNvSpPr>
            <a:spLocks noGrp="1"/>
          </p:cNvSpPr>
          <p:nvPr>
            <p:ph type="title"/>
          </p:nvPr>
        </p:nvSpPr>
        <p:spPr>
          <a:xfrm>
            <a:off x="672280" y="944752"/>
            <a:ext cx="3259016" cy="1462692"/>
          </a:xfrm>
        </p:spPr>
        <p:txBody>
          <a:bodyPr vert="horz" lIns="91440" tIns="45720" rIns="91440" bIns="45720" rtlCol="0" anchor="b">
            <a:normAutofit/>
          </a:bodyPr>
          <a:lstStyle/>
          <a:p>
            <a:r>
              <a:rPr lang="en-US" b="0" kern="1200" cap="all">
                <a:solidFill>
                  <a:schemeClr val="bg1">
                    <a:lumMod val="75000"/>
                    <a:lumOff val="25000"/>
                  </a:schemeClr>
                </a:solidFill>
                <a:latin typeface="+mj-lt"/>
                <a:ea typeface="+mj-ea"/>
                <a:cs typeface="+mj-cs"/>
              </a:rPr>
              <a:t>Thank you</a:t>
            </a:r>
          </a:p>
        </p:txBody>
      </p:sp>
      <p:sp>
        <p:nvSpPr>
          <p:cNvPr id="63" name="Rectangle 62">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5" name="Rectangle 64">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dirty="0"/>
          </a:p>
        </p:txBody>
      </p:sp>
      <p:sp>
        <p:nvSpPr>
          <p:cNvPr id="67" name="Rectangle 66">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2F59B25D-9615-9332-C32E-4F458417E11E}"/>
              </a:ext>
            </a:extLst>
          </p:cNvPr>
          <p:cNvSpPr>
            <a:spLocks noGrp="1"/>
          </p:cNvSpPr>
          <p:nvPr>
            <p:ph sz="quarter" idx="4"/>
          </p:nvPr>
        </p:nvSpPr>
        <p:spPr>
          <a:xfrm>
            <a:off x="671513" y="2536031"/>
            <a:ext cx="3123783" cy="3671936"/>
          </a:xfrm>
        </p:spPr>
        <p:txBody>
          <a:bodyPr vert="horz" lIns="91440" tIns="45720" rIns="91440" bIns="45720" rtlCol="0" anchor="t">
            <a:normAutofit/>
          </a:bodyPr>
          <a:lstStyle/>
          <a:p>
            <a:pPr>
              <a:buFont typeface="Wingdings 2" panose="05020102010507070707" pitchFamily="18" charset="2"/>
              <a:buChar char=""/>
            </a:pPr>
            <a:r>
              <a:rPr lang="en-US" dirty="0">
                <a:solidFill>
                  <a:schemeClr val="bg1">
                    <a:lumMod val="75000"/>
                    <a:lumOff val="25000"/>
                  </a:schemeClr>
                </a:solidFill>
              </a:rPr>
              <a:t>GCA Post-Award Team</a:t>
            </a:r>
          </a:p>
          <a:p>
            <a:pPr>
              <a:buFont typeface="Wingdings 2" panose="05020102010507070707" pitchFamily="18" charset="2"/>
              <a:buChar char=""/>
            </a:pPr>
            <a:r>
              <a:rPr lang="en-US" dirty="0">
                <a:solidFill>
                  <a:schemeClr val="bg1">
                    <a:lumMod val="75000"/>
                    <a:lumOff val="25000"/>
                  </a:schemeClr>
                </a:solidFill>
              </a:rPr>
              <a:t>940-565-3940</a:t>
            </a:r>
          </a:p>
          <a:p>
            <a:pPr>
              <a:buFont typeface="Wingdings 2" panose="05020102010507070707" pitchFamily="18" charset="2"/>
              <a:buChar char=""/>
            </a:pPr>
            <a:r>
              <a:rPr lang="en-US" dirty="0">
                <a:solidFill>
                  <a:schemeClr val="bg1">
                    <a:lumMod val="75000"/>
                    <a:lumOff val="25000"/>
                  </a:schemeClr>
                </a:solidFill>
              </a:rPr>
              <a:t>GCAPostAward@unt.edu</a:t>
            </a:r>
          </a:p>
          <a:p>
            <a:pPr>
              <a:buFont typeface="Wingdings 2" panose="05020102010507070707" pitchFamily="18" charset="2"/>
              <a:buChar char=""/>
            </a:pPr>
            <a:r>
              <a:rPr lang="en-US" dirty="0">
                <a:solidFill>
                  <a:schemeClr val="bg1">
                    <a:lumMod val="75000"/>
                    <a:lumOff val="25000"/>
                  </a:schemeClr>
                </a:solidFill>
                <a:hlinkClick r:id="rId3"/>
              </a:rPr>
              <a:t>Post award resources </a:t>
            </a:r>
            <a:endParaRPr lang="en-US" dirty="0">
              <a:solidFill>
                <a:schemeClr val="bg1">
                  <a:lumMod val="75000"/>
                  <a:lumOff val="25000"/>
                </a:schemeClr>
              </a:solidFill>
            </a:endParaRPr>
          </a:p>
        </p:txBody>
      </p:sp>
      <p:pic>
        <p:nvPicPr>
          <p:cNvPr id="6" name="Picture Placeholder 5" descr="A park with benches and trees&#10;&#10;Description automatically generated">
            <a:extLst>
              <a:ext uri="{FF2B5EF4-FFF2-40B4-BE49-F238E27FC236}">
                <a16:creationId xmlns:a16="http://schemas.microsoft.com/office/drawing/2014/main" id="{69AF83E1-A522-BDE4-8CAD-BFCACA94E360}"/>
              </a:ext>
            </a:extLst>
          </p:cNvPr>
          <p:cNvPicPr>
            <a:picLocks noGrp="1" noChangeAspect="1"/>
          </p:cNvPicPr>
          <p:nvPr>
            <p:ph type="pic" sz="quarter" idx="13"/>
          </p:nvPr>
        </p:nvPicPr>
        <p:blipFill>
          <a:blip r:embed="rId4" cstate="screen">
            <a:extLst>
              <a:ext uri="{28A0092B-C50C-407E-A947-70E740481C1C}">
                <a14:useLocalDpi xmlns:a14="http://schemas.microsoft.com/office/drawing/2010/main" val="0"/>
              </a:ext>
            </a:extLst>
          </a:blip>
          <a:srcRect/>
          <a:stretch/>
        </p:blipFill>
        <p:spPr>
          <a:xfrm>
            <a:off x="4241830" y="601200"/>
            <a:ext cx="7503636" cy="5789365"/>
          </a:xfrm>
          <a:prstGeom prst="rect">
            <a:avLst/>
          </a:prstGeom>
        </p:spPr>
      </p:pic>
    </p:spTree>
    <p:extLst>
      <p:ext uri="{BB962C8B-B14F-4D97-AF65-F5344CB8AC3E}">
        <p14:creationId xmlns:p14="http://schemas.microsoft.com/office/powerpoint/2010/main" val="2770959368"/>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A8A8-11CB-06C9-7AFD-5F7C8F6EB76C}"/>
              </a:ext>
            </a:extLst>
          </p:cNvPr>
          <p:cNvSpPr>
            <a:spLocks noGrp="1"/>
          </p:cNvSpPr>
          <p:nvPr>
            <p:ph type="title"/>
          </p:nvPr>
        </p:nvSpPr>
        <p:spPr/>
        <p:txBody>
          <a:bodyPr/>
          <a:lstStyle/>
          <a:p>
            <a:r>
              <a:rPr lang="en-US" dirty="0"/>
              <a:t>What is Effort</a:t>
            </a:r>
          </a:p>
        </p:txBody>
      </p:sp>
      <p:sp>
        <p:nvSpPr>
          <p:cNvPr id="3" name="Content Placeholder 2">
            <a:extLst>
              <a:ext uri="{FF2B5EF4-FFF2-40B4-BE49-F238E27FC236}">
                <a16:creationId xmlns:a16="http://schemas.microsoft.com/office/drawing/2014/main" id="{32140636-809E-B91E-5CCB-FB4891D49029}"/>
              </a:ext>
            </a:extLst>
          </p:cNvPr>
          <p:cNvSpPr>
            <a:spLocks noGrp="1"/>
          </p:cNvSpPr>
          <p:nvPr>
            <p:ph sz="half" idx="1"/>
          </p:nvPr>
        </p:nvSpPr>
        <p:spPr/>
        <p:txBody>
          <a:bodyPr>
            <a:normAutofit fontScale="92500" lnSpcReduction="20000"/>
          </a:bodyPr>
          <a:lstStyle/>
          <a:p>
            <a:pPr marL="0" indent="0" algn="just">
              <a:buNone/>
            </a:pPr>
            <a:r>
              <a:rPr lang="en-US" sz="2200" b="1" dirty="0"/>
              <a:t>Effort</a:t>
            </a:r>
            <a:r>
              <a:rPr lang="en-US" sz="2200" dirty="0"/>
              <a:t> is defined as the total amount of time that an individual spends on any activity for which they are compensated by the University. Effort is often expressed as a percentage of an employee’s total time spent on University activities. </a:t>
            </a:r>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a:p>
            <a:pPr marL="0" indent="0" algn="just">
              <a:buNone/>
            </a:pPr>
            <a:endParaRPr lang="en-US" dirty="0"/>
          </a:p>
        </p:txBody>
      </p:sp>
      <p:sp>
        <p:nvSpPr>
          <p:cNvPr id="4" name="Content Placeholder 3">
            <a:extLst>
              <a:ext uri="{FF2B5EF4-FFF2-40B4-BE49-F238E27FC236}">
                <a16:creationId xmlns:a16="http://schemas.microsoft.com/office/drawing/2014/main" id="{C7F41E2A-577C-F6EB-BB93-9FA6B2D3D6A4}"/>
              </a:ext>
            </a:extLst>
          </p:cNvPr>
          <p:cNvSpPr>
            <a:spLocks noGrp="1"/>
          </p:cNvSpPr>
          <p:nvPr>
            <p:ph sz="half" idx="2"/>
          </p:nvPr>
        </p:nvSpPr>
        <p:spPr/>
        <p:txBody>
          <a:bodyPr>
            <a:normAutofit fontScale="92500" lnSpcReduction="20000"/>
          </a:bodyPr>
          <a:lstStyle/>
          <a:p>
            <a:pPr marL="0" indent="0">
              <a:buNone/>
            </a:pPr>
            <a:r>
              <a:rPr lang="en-US" u="sng" dirty="0"/>
              <a:t>Terms you might hear when talking about effort:</a:t>
            </a:r>
          </a:p>
          <a:p>
            <a:r>
              <a:rPr lang="en-US" dirty="0"/>
              <a:t>Person Months – a unit of measurement used to express the amount of time that the PI or other senior personnel dedicates to a specific project.</a:t>
            </a:r>
          </a:p>
          <a:p>
            <a:r>
              <a:rPr lang="en-US" dirty="0"/>
              <a:t>Workload – The % of time assigned to faculty encompassing teaching, service, research and sometimes administrative duties. </a:t>
            </a:r>
          </a:p>
          <a:p>
            <a:r>
              <a:rPr lang="en-US" dirty="0"/>
              <a:t>Salary percentage – This is the portion of an individual's total work effort that is dedicated to activities funded by a particular grant.</a:t>
            </a:r>
          </a:p>
          <a:p>
            <a:r>
              <a:rPr lang="en-US" dirty="0"/>
              <a:t>Institutional Base Salary – The annual compensation an employee receives from a university for their work, including activities like research, teaching, service and administration. </a:t>
            </a:r>
          </a:p>
        </p:txBody>
      </p:sp>
    </p:spTree>
    <p:extLst>
      <p:ext uri="{BB962C8B-B14F-4D97-AF65-F5344CB8AC3E}">
        <p14:creationId xmlns:p14="http://schemas.microsoft.com/office/powerpoint/2010/main" val="776350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332C6-AEE4-A451-A3C8-7C2C8E2A5725}"/>
              </a:ext>
            </a:extLst>
          </p:cNvPr>
          <p:cNvSpPr>
            <a:spLocks noGrp="1"/>
          </p:cNvSpPr>
          <p:nvPr>
            <p:ph type="title"/>
          </p:nvPr>
        </p:nvSpPr>
        <p:spPr/>
        <p:txBody>
          <a:bodyPr/>
          <a:lstStyle/>
          <a:p>
            <a:r>
              <a:rPr lang="en-US" dirty="0"/>
              <a:t>What is Effort Reporting?</a:t>
            </a:r>
          </a:p>
        </p:txBody>
      </p:sp>
      <p:sp>
        <p:nvSpPr>
          <p:cNvPr id="4" name="Content Placeholder 3">
            <a:extLst>
              <a:ext uri="{FF2B5EF4-FFF2-40B4-BE49-F238E27FC236}">
                <a16:creationId xmlns:a16="http://schemas.microsoft.com/office/drawing/2014/main" id="{308443D9-BCAD-2F33-9DE7-54605EFCC263}"/>
              </a:ext>
            </a:extLst>
          </p:cNvPr>
          <p:cNvSpPr>
            <a:spLocks noGrp="1"/>
          </p:cNvSpPr>
          <p:nvPr>
            <p:ph sz="half" idx="2"/>
          </p:nvPr>
        </p:nvSpPr>
        <p:spPr>
          <a:xfrm>
            <a:off x="457200" y="2318490"/>
            <a:ext cx="10451592" cy="3633047"/>
          </a:xfrm>
        </p:spPr>
        <p:txBody>
          <a:bodyPr/>
          <a:lstStyle/>
          <a:p>
            <a:r>
              <a:rPr lang="en-US" dirty="0"/>
              <a:t>Effort Reporting is how we certify the amount of effort that has been attributed to sponsored projects from those faculty, staff and students that are contributing to the work on the sponsored project.</a:t>
            </a:r>
          </a:p>
          <a:p>
            <a:r>
              <a:rPr lang="en-US" dirty="0"/>
              <a:t>UNT often refers to this process as effort certification.</a:t>
            </a:r>
          </a:p>
          <a:p>
            <a:pPr marL="285750" indent="-285750">
              <a:buFont typeface="Arial" panose="020B0604020202020204" pitchFamily="34" charset="0"/>
              <a:buChar char="•"/>
            </a:pPr>
            <a:r>
              <a:rPr lang="en-US" dirty="0"/>
              <a:t>According to the UNT policy 13.015 on effort certification – “Certification of effort” is a confirmation of the work that has been performed. Each activity is attributed a reasonable percentage of the effort during the reporting period in relation to 100% of total effort for all activities for which an individual is paid by UNT during a specific period.</a:t>
            </a:r>
          </a:p>
          <a:p>
            <a:pPr marL="834390" lvl="2" indent="-285750">
              <a:buFont typeface="Arial" panose="020B0604020202020204" pitchFamily="34" charset="0"/>
              <a:buChar char="•"/>
            </a:pPr>
            <a:r>
              <a:rPr lang="en-US" dirty="0"/>
              <a:t>The charge to each award must be appropriate in relation to the work performed. </a:t>
            </a:r>
          </a:p>
        </p:txBody>
      </p:sp>
    </p:spTree>
    <p:extLst>
      <p:ext uri="{BB962C8B-B14F-4D97-AF65-F5344CB8AC3E}">
        <p14:creationId xmlns:p14="http://schemas.microsoft.com/office/powerpoint/2010/main" val="3704795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E6F33BF-DD27-9061-C364-A1BDCA7FA103}"/>
            </a:ext>
          </a:extLst>
        </p:cNvPr>
        <p:cNvGrpSpPr/>
        <p:nvPr/>
      </p:nvGrpSpPr>
      <p:grpSpPr>
        <a:xfrm>
          <a:off x="0" y="0"/>
          <a:ext cx="0" cy="0"/>
          <a:chOff x="0" y="0"/>
          <a:chExt cx="0" cy="0"/>
        </a:xfrm>
      </p:grpSpPr>
      <p:sp>
        <p:nvSpPr>
          <p:cNvPr id="49" name="Rectangle 48">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1" name="Rectangle 50">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3" name="Rectangle 52">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55" name="Rectangle 54">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D0A233-7CEF-00AC-FFCD-1984734A54D0}"/>
              </a:ext>
            </a:extLst>
          </p:cNvPr>
          <p:cNvSpPr>
            <a:spLocks noGrp="1"/>
          </p:cNvSpPr>
          <p:nvPr>
            <p:ph type="title"/>
          </p:nvPr>
        </p:nvSpPr>
        <p:spPr>
          <a:xfrm>
            <a:off x="581192" y="702156"/>
            <a:ext cx="11029616" cy="1188720"/>
          </a:xfrm>
        </p:spPr>
        <p:txBody>
          <a:bodyPr vert="horz" lIns="91440" tIns="45720" rIns="91440" bIns="45720" rtlCol="0" anchor="b">
            <a:normAutofit/>
          </a:bodyPr>
          <a:lstStyle/>
          <a:p>
            <a:r>
              <a:rPr lang="en-US"/>
              <a:t>Why Do we report effort? </a:t>
            </a:r>
          </a:p>
        </p:txBody>
      </p:sp>
      <p:sp>
        <p:nvSpPr>
          <p:cNvPr id="57" name="Rectangle 56">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59" name="Rectangle 58">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1" name="Rectangle 60">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63" name="Rectangle 62">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een street sign with white text&#10;&#10;AI-generated content may be incorrect.">
            <a:extLst>
              <a:ext uri="{FF2B5EF4-FFF2-40B4-BE49-F238E27FC236}">
                <a16:creationId xmlns:a16="http://schemas.microsoft.com/office/drawing/2014/main" id="{44D19491-9F22-7A03-B930-F9ACC5FDFDC4}"/>
              </a:ext>
            </a:extLst>
          </p:cNvPr>
          <p:cNvPicPr>
            <a:picLocks noChangeAspect="1"/>
          </p:cNvPicPr>
          <p:nvPr/>
        </p:nvPicPr>
        <p:blipFill>
          <a:blip r:embed="rId3" cstate="screen">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0698" y="2842422"/>
            <a:ext cx="4748741" cy="2718654"/>
          </a:xfrm>
          <a:prstGeom prst="rect">
            <a:avLst/>
          </a:prstGeom>
        </p:spPr>
      </p:pic>
      <p:sp>
        <p:nvSpPr>
          <p:cNvPr id="4" name="Content Placeholder 3">
            <a:extLst>
              <a:ext uri="{FF2B5EF4-FFF2-40B4-BE49-F238E27FC236}">
                <a16:creationId xmlns:a16="http://schemas.microsoft.com/office/drawing/2014/main" id="{8A823269-C841-A9DC-DE5F-CBB7515E04B7}"/>
              </a:ext>
            </a:extLst>
          </p:cNvPr>
          <p:cNvSpPr>
            <a:spLocks noGrp="1"/>
          </p:cNvSpPr>
          <p:nvPr>
            <p:ph sz="half" idx="2"/>
          </p:nvPr>
        </p:nvSpPr>
        <p:spPr>
          <a:xfrm>
            <a:off x="6335805" y="2180496"/>
            <a:ext cx="5275001" cy="4045683"/>
          </a:xfrm>
        </p:spPr>
        <p:txBody>
          <a:bodyPr vert="horz" lIns="91440" tIns="45720" rIns="91440" bIns="45720" rtlCol="0" anchor="ctr">
            <a:normAutofit/>
          </a:bodyPr>
          <a:lstStyle/>
          <a:p>
            <a:pPr>
              <a:buFont typeface="Wingdings 2" panose="05020102010507070707" pitchFamily="18" charset="2"/>
              <a:buChar char=""/>
            </a:pPr>
            <a:r>
              <a:rPr lang="en-US" dirty="0"/>
              <a:t>Effort reporting is a requirement of the federal and state government.</a:t>
            </a:r>
          </a:p>
          <a:p>
            <a:pPr>
              <a:buFont typeface="Wingdings 2" panose="05020102010507070707" pitchFamily="18" charset="2"/>
              <a:buChar char=""/>
            </a:pPr>
            <a:r>
              <a:rPr lang="en-US" dirty="0"/>
              <a:t>Federal and state agencies do review and audit effort reporting</a:t>
            </a:r>
          </a:p>
          <a:p>
            <a:pPr>
              <a:buFont typeface="Wingdings 2" panose="05020102010507070707" pitchFamily="18" charset="2"/>
              <a:buChar char=""/>
            </a:pPr>
            <a:r>
              <a:rPr lang="en-US" dirty="0"/>
              <a:t>Effort is typically the largest cost category for sponsored projects, and this is why effort reporting is a large audit area.</a:t>
            </a:r>
          </a:p>
          <a:p>
            <a:pPr>
              <a:buFont typeface="Wingdings 2" panose="05020102010507070707" pitchFamily="18" charset="2"/>
              <a:buChar char=""/>
            </a:pPr>
            <a:endParaRPr lang="en-US" dirty="0"/>
          </a:p>
        </p:txBody>
      </p:sp>
    </p:spTree>
    <p:extLst>
      <p:ext uri="{BB962C8B-B14F-4D97-AF65-F5344CB8AC3E}">
        <p14:creationId xmlns:p14="http://schemas.microsoft.com/office/powerpoint/2010/main" val="17128172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0F7125-0F72-4EAE-3D7F-F8C84B34004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49FC6ED-B5CD-D0FC-2525-A1C46DA6595F}"/>
              </a:ext>
            </a:extLst>
          </p:cNvPr>
          <p:cNvSpPr>
            <a:spLocks noGrp="1"/>
          </p:cNvSpPr>
          <p:nvPr>
            <p:ph type="title"/>
          </p:nvPr>
        </p:nvSpPr>
        <p:spPr/>
        <p:txBody>
          <a:bodyPr/>
          <a:lstStyle/>
          <a:p>
            <a:r>
              <a:rPr lang="en-US" dirty="0"/>
              <a:t>Notes about Effort Reporting</a:t>
            </a:r>
          </a:p>
        </p:txBody>
      </p:sp>
      <p:sp>
        <p:nvSpPr>
          <p:cNvPr id="4" name="Content Placeholder 3">
            <a:extLst>
              <a:ext uri="{FF2B5EF4-FFF2-40B4-BE49-F238E27FC236}">
                <a16:creationId xmlns:a16="http://schemas.microsoft.com/office/drawing/2014/main" id="{9FF69827-8413-52FB-C768-2780F19AEAB3}"/>
              </a:ext>
            </a:extLst>
          </p:cNvPr>
          <p:cNvSpPr>
            <a:spLocks noGrp="1"/>
          </p:cNvSpPr>
          <p:nvPr>
            <p:ph sz="half" idx="2"/>
          </p:nvPr>
        </p:nvSpPr>
        <p:spPr/>
        <p:txBody>
          <a:bodyPr>
            <a:normAutofit fontScale="85000" lnSpcReduction="10000"/>
          </a:bodyPr>
          <a:lstStyle/>
          <a:p>
            <a:r>
              <a:rPr lang="en-US" dirty="0"/>
              <a:t>2 CFR 200 – </a:t>
            </a:r>
            <a:r>
              <a:rPr lang="en-US" dirty="0">
                <a:hlinkClick r:id="rId3"/>
              </a:rPr>
              <a:t>Sub Part E 200.430 </a:t>
            </a:r>
            <a:r>
              <a:rPr lang="en-US" dirty="0"/>
              <a:t>Effort Reporting</a:t>
            </a:r>
          </a:p>
          <a:p>
            <a:r>
              <a:rPr lang="en-US" dirty="0"/>
              <a:t>Some quick notes about compliance and Effort Reporting</a:t>
            </a:r>
          </a:p>
          <a:p>
            <a:r>
              <a:rPr lang="en-US" dirty="0"/>
              <a:t>Cost of compensation are allowable to the extent that they satisfy the specific requirements of this part and that the total compensation for individual employees:</a:t>
            </a:r>
          </a:p>
          <a:p>
            <a:pPr marL="285750" indent="-285750">
              <a:buFont typeface="Arial" panose="020B0604020202020204" pitchFamily="34" charset="0"/>
              <a:buChar char="•"/>
            </a:pPr>
            <a:r>
              <a:rPr lang="en-US" dirty="0"/>
              <a:t>Is reasonable for the services rendered and confirms to the established written policy of the recipient or subrecipient consistently applied to both federal and non-federal activities.</a:t>
            </a:r>
          </a:p>
          <a:p>
            <a:pPr marL="285750" indent="-285750">
              <a:buFont typeface="Arial" panose="020B0604020202020204" pitchFamily="34" charset="0"/>
              <a:buChar char="•"/>
            </a:pPr>
            <a:r>
              <a:rPr lang="en-US" dirty="0"/>
              <a:t>Follows an appointment made in accordance with the recipient’s or subrecipient’s laws rules, or written policies and meets the requirements of federal statue, where applicable. </a:t>
            </a:r>
          </a:p>
          <a:p>
            <a:pPr marL="285750" indent="-285750">
              <a:buFont typeface="Arial" panose="020B0604020202020204" pitchFamily="34" charset="0"/>
              <a:buChar char="•"/>
            </a:pPr>
            <a:r>
              <a:rPr lang="en-US" dirty="0"/>
              <a:t>Compensation for employees engaged in work on federal awards will be reasonable to the extent that it is consistent with that paid for similar work in other activities of the recipient or subrecipient. </a:t>
            </a:r>
          </a:p>
        </p:txBody>
      </p:sp>
      <p:pic>
        <p:nvPicPr>
          <p:cNvPr id="5" name="Picture 4" descr="A blue spiral bound notebook with a white building">
            <a:extLst>
              <a:ext uri="{FF2B5EF4-FFF2-40B4-BE49-F238E27FC236}">
                <a16:creationId xmlns:a16="http://schemas.microsoft.com/office/drawing/2014/main" id="{517AAFF6-B04C-B221-4048-1EFB6D3D3762}"/>
              </a:ext>
            </a:extLst>
          </p:cNvPr>
          <p:cNvPicPr>
            <a:picLocks noChangeAspect="1"/>
          </p:cNvPicPr>
          <p:nvPr/>
        </p:nvPicPr>
        <p:blipFill>
          <a:blip r:embed="rId4" cstate="screen">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001736" y="1349529"/>
            <a:ext cx="3633935" cy="4291374"/>
          </a:xfrm>
          <a:prstGeom prst="rect">
            <a:avLst/>
          </a:prstGeom>
        </p:spPr>
      </p:pic>
    </p:spTree>
    <p:extLst>
      <p:ext uri="{BB962C8B-B14F-4D97-AF65-F5344CB8AC3E}">
        <p14:creationId xmlns:p14="http://schemas.microsoft.com/office/powerpoint/2010/main" val="26109609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17ADE1C-FC26-96C7-3333-798953201DFA}"/>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DD651B61-325E-4E73-8445-38B0DE8AAA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B42E5253-D3AC-4AC2-B766-8B34F13C2F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10AE8D57-436A-4073-9A75-15BB5949F8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9" name="Rectangle 38">
            <a:extLst>
              <a:ext uri="{FF2B5EF4-FFF2-40B4-BE49-F238E27FC236}">
                <a16:creationId xmlns:a16="http://schemas.microsoft.com/office/drawing/2014/main" id="{FBB53F82-F191-4EEB-AB7B-F69E634FA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C30C59A-17D5-F0F4-74E2-154408E74F39}"/>
              </a:ext>
            </a:extLst>
          </p:cNvPr>
          <p:cNvSpPr>
            <a:spLocks noGrp="1"/>
          </p:cNvSpPr>
          <p:nvPr>
            <p:ph type="title"/>
          </p:nvPr>
        </p:nvSpPr>
        <p:spPr>
          <a:xfrm>
            <a:off x="581192" y="702156"/>
            <a:ext cx="11029616" cy="846519"/>
          </a:xfrm>
        </p:spPr>
        <p:txBody>
          <a:bodyPr vert="horz" lIns="91440" tIns="45720" rIns="91440" bIns="45720" rtlCol="0" anchor="b">
            <a:normAutofit/>
          </a:bodyPr>
          <a:lstStyle/>
          <a:p>
            <a:r>
              <a:rPr lang="en-US" dirty="0"/>
              <a:t>Effort Reporting and Payroll</a:t>
            </a:r>
          </a:p>
        </p:txBody>
      </p:sp>
      <p:sp>
        <p:nvSpPr>
          <p:cNvPr id="41" name="Rectangle 40">
            <a:extLst>
              <a:ext uri="{FF2B5EF4-FFF2-40B4-BE49-F238E27FC236}">
                <a16:creationId xmlns:a16="http://schemas.microsoft.com/office/drawing/2014/main" id="{8616AA08-3831-473D-B61B-89484A33CF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8431B918-3A1C-46BA-9430-CAD97D9DA0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8400935A-2F82-4DC4-A4E1-E12EFB8C27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A3D5D599-1CAE-4C92-B5AE-8E51AF6D47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9153483C-A2DC-314B-DBD7-B10246AA7B30}"/>
              </a:ext>
            </a:extLst>
          </p:cNvPr>
          <p:cNvSpPr>
            <a:spLocks noGrp="1"/>
          </p:cNvSpPr>
          <p:nvPr>
            <p:ph sz="half" idx="2"/>
          </p:nvPr>
        </p:nvSpPr>
        <p:spPr>
          <a:xfrm>
            <a:off x="6470466" y="2263314"/>
            <a:ext cx="5275001" cy="4045683"/>
          </a:xfrm>
        </p:spPr>
        <p:txBody>
          <a:bodyPr vert="horz" lIns="91440" tIns="45720" rIns="91440" bIns="45720" rtlCol="0" anchor="ctr">
            <a:normAutofit/>
          </a:bodyPr>
          <a:lstStyle/>
          <a:p>
            <a:pPr algn="ctr"/>
            <a:endParaRPr lang="en-US" dirty="0"/>
          </a:p>
          <a:p>
            <a:pPr>
              <a:buFont typeface="Wingdings 2" panose="05020102010507070707" pitchFamily="18" charset="2"/>
              <a:buChar char=""/>
            </a:pPr>
            <a:r>
              <a:rPr lang="en-US" dirty="0"/>
              <a:t>When putting a faculty/staff/student on a grant this is done in the ePAR budget line. </a:t>
            </a:r>
          </a:p>
          <a:p>
            <a:pPr>
              <a:buFont typeface="Wingdings 2" panose="05020102010507070707" pitchFamily="18" charset="2"/>
              <a:buChar char=""/>
            </a:pPr>
            <a:r>
              <a:rPr lang="en-US" dirty="0"/>
              <a:t>The effort that will be put on the grant is expressed as a percentage of that payroll (IBS) line.</a:t>
            </a:r>
          </a:p>
          <a:p>
            <a:pPr>
              <a:buFont typeface="Wingdings 2" panose="05020102010507070707" pitchFamily="18" charset="2"/>
              <a:buChar char=""/>
            </a:pPr>
            <a:r>
              <a:rPr lang="en-US" dirty="0"/>
              <a:t> There are times that a faculty member may expend more effort on a grant then they are allocated on the ePAR or budget line. – This is still effort</a:t>
            </a:r>
          </a:p>
        </p:txBody>
      </p:sp>
      <p:graphicFrame>
        <p:nvGraphicFramePr>
          <p:cNvPr id="3" name="Diagram 2">
            <a:extLst>
              <a:ext uri="{FF2B5EF4-FFF2-40B4-BE49-F238E27FC236}">
                <a16:creationId xmlns:a16="http://schemas.microsoft.com/office/drawing/2014/main" id="{79FBBF08-9F5C-6DB3-C5C2-83C421D7AB69}"/>
              </a:ext>
            </a:extLst>
          </p:cNvPr>
          <p:cNvGraphicFramePr/>
          <p:nvPr>
            <p:extLst>
              <p:ext uri="{D42A27DB-BD31-4B8C-83A1-F6EECF244321}">
                <p14:modId xmlns:p14="http://schemas.microsoft.com/office/powerpoint/2010/main" val="1431457044"/>
              </p:ext>
            </p:extLst>
          </p:nvPr>
        </p:nvGraphicFramePr>
        <p:xfrm>
          <a:off x="567901" y="2263314"/>
          <a:ext cx="5161902" cy="381551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a:extLst>
              <a:ext uri="{FF2B5EF4-FFF2-40B4-BE49-F238E27FC236}">
                <a16:creationId xmlns:a16="http://schemas.microsoft.com/office/drawing/2014/main" id="{73160C9F-2BF1-20B6-250E-B6C31636E8BE}"/>
              </a:ext>
            </a:extLst>
          </p:cNvPr>
          <p:cNvSpPr txBox="1"/>
          <p:nvPr/>
        </p:nvSpPr>
        <p:spPr>
          <a:xfrm>
            <a:off x="2390091" y="2180496"/>
            <a:ext cx="1517521" cy="646331"/>
          </a:xfrm>
          <a:prstGeom prst="rect">
            <a:avLst/>
          </a:prstGeom>
          <a:noFill/>
        </p:spPr>
        <p:txBody>
          <a:bodyPr wrap="square" rtlCol="0">
            <a:spAutoFit/>
          </a:bodyPr>
          <a:lstStyle/>
          <a:p>
            <a:pPr algn="ctr"/>
            <a:r>
              <a:rPr lang="en-US" dirty="0"/>
              <a:t>Time spent on the Grant</a:t>
            </a:r>
          </a:p>
        </p:txBody>
      </p:sp>
      <p:sp>
        <p:nvSpPr>
          <p:cNvPr id="7" name="Arrow: Down 6">
            <a:extLst>
              <a:ext uri="{FF2B5EF4-FFF2-40B4-BE49-F238E27FC236}">
                <a16:creationId xmlns:a16="http://schemas.microsoft.com/office/drawing/2014/main" id="{46C28C9B-0891-5D2F-A2BB-56E313482C10}"/>
              </a:ext>
            </a:extLst>
          </p:cNvPr>
          <p:cNvSpPr/>
          <p:nvPr/>
        </p:nvSpPr>
        <p:spPr>
          <a:xfrm>
            <a:off x="3027483" y="2824447"/>
            <a:ext cx="172846" cy="75737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79526429"/>
      </p:ext>
    </p:extLst>
  </p:cSld>
  <p:clrMapOvr>
    <a:masterClrMapping/>
  </p:clrMapOvr>
  <p:extLst>
    <p:ext uri="{6950BFC3-D8DA-4A85-94F7-54DA5524770B}">
      <p188:commentRel xmlns:p188="http://schemas.microsoft.com/office/powerpoint/2018/8/main" r:id="rId3"/>
    </p:ext>
  </p:extLs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AE9A6F-6FA7-6024-DC52-66C7C383226E}"/>
            </a:ext>
          </a:extLst>
        </p:cNvPr>
        <p:cNvGrpSpPr/>
        <p:nvPr/>
      </p:nvGrpSpPr>
      <p:grpSpPr>
        <a:xfrm>
          <a:off x="0" y="0"/>
          <a:ext cx="0" cy="0"/>
          <a:chOff x="0" y="0"/>
          <a:chExt cx="0" cy="0"/>
        </a:xfrm>
      </p:grpSpPr>
      <p:sp>
        <p:nvSpPr>
          <p:cNvPr id="33" name="Rectangle 32">
            <a:extLst>
              <a:ext uri="{FF2B5EF4-FFF2-40B4-BE49-F238E27FC236}">
                <a16:creationId xmlns:a16="http://schemas.microsoft.com/office/drawing/2014/main" id="{C88E7C14-4C8C-D430-D255-F1F47229C0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5" name="Rectangle 34">
            <a:extLst>
              <a:ext uri="{FF2B5EF4-FFF2-40B4-BE49-F238E27FC236}">
                <a16:creationId xmlns:a16="http://schemas.microsoft.com/office/drawing/2014/main" id="{FAC44454-636C-7C52-F9D3-6410507D2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7" name="Rectangle 36">
            <a:extLst>
              <a:ext uri="{FF2B5EF4-FFF2-40B4-BE49-F238E27FC236}">
                <a16:creationId xmlns:a16="http://schemas.microsoft.com/office/drawing/2014/main" id="{E0FFADE8-DDD7-235E-D7C4-B51CC42948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39" name="Rectangle 38">
            <a:extLst>
              <a:ext uri="{FF2B5EF4-FFF2-40B4-BE49-F238E27FC236}">
                <a16:creationId xmlns:a16="http://schemas.microsoft.com/office/drawing/2014/main" id="{C635AAB8-C5B8-6380-92CC-003F13339A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8E0298-27BF-1D6C-4FDA-AF99AC0D195D}"/>
              </a:ext>
            </a:extLst>
          </p:cNvPr>
          <p:cNvSpPr>
            <a:spLocks noGrp="1"/>
          </p:cNvSpPr>
          <p:nvPr>
            <p:ph type="title"/>
          </p:nvPr>
        </p:nvSpPr>
        <p:spPr>
          <a:xfrm>
            <a:off x="581192" y="702156"/>
            <a:ext cx="11029616" cy="846519"/>
          </a:xfrm>
        </p:spPr>
        <p:txBody>
          <a:bodyPr vert="horz" lIns="91440" tIns="45720" rIns="91440" bIns="45720" rtlCol="0" anchor="b">
            <a:normAutofit/>
          </a:bodyPr>
          <a:lstStyle/>
          <a:p>
            <a:r>
              <a:rPr lang="en-US" dirty="0"/>
              <a:t>What Effort is not</a:t>
            </a:r>
          </a:p>
        </p:txBody>
      </p:sp>
      <p:sp>
        <p:nvSpPr>
          <p:cNvPr id="41" name="Rectangle 40">
            <a:extLst>
              <a:ext uri="{FF2B5EF4-FFF2-40B4-BE49-F238E27FC236}">
                <a16:creationId xmlns:a16="http://schemas.microsoft.com/office/drawing/2014/main" id="{BEA7A762-2C9E-B93F-B0E0-A9C005AE90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3" name="Rectangle 42">
            <a:extLst>
              <a:ext uri="{FF2B5EF4-FFF2-40B4-BE49-F238E27FC236}">
                <a16:creationId xmlns:a16="http://schemas.microsoft.com/office/drawing/2014/main" id="{7128C4EB-2711-CFAF-F843-F508380E37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53444121-CC28-9C3E-63CE-1A5E839B69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47" name="Rectangle 46">
            <a:extLst>
              <a:ext uri="{FF2B5EF4-FFF2-40B4-BE49-F238E27FC236}">
                <a16:creationId xmlns:a16="http://schemas.microsoft.com/office/drawing/2014/main" id="{78A097BD-1EF6-C492-D2B9-8D76983D3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rgbClr val="4653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3F7CB266-4B50-9A3F-4ADE-5C8F4CFA3EDD}"/>
              </a:ext>
            </a:extLst>
          </p:cNvPr>
          <p:cNvSpPr>
            <a:spLocks noGrp="1"/>
          </p:cNvSpPr>
          <p:nvPr>
            <p:ph sz="half" idx="2"/>
          </p:nvPr>
        </p:nvSpPr>
        <p:spPr>
          <a:xfrm>
            <a:off x="6470466" y="2263314"/>
            <a:ext cx="5275001" cy="4045683"/>
          </a:xfrm>
        </p:spPr>
        <p:txBody>
          <a:bodyPr vert="horz" lIns="91440" tIns="45720" rIns="91440" bIns="45720" rtlCol="0" anchor="ctr">
            <a:normAutofit/>
          </a:bodyPr>
          <a:lstStyle/>
          <a:p>
            <a:r>
              <a:rPr lang="en-US" dirty="0"/>
              <a:t>Although we use the payroll system to record effort, we are not certifying payroll.</a:t>
            </a:r>
          </a:p>
          <a:p>
            <a:r>
              <a:rPr lang="en-US" dirty="0"/>
              <a:t>Effort is not relegated by 40 hours per week</a:t>
            </a:r>
          </a:p>
          <a:p>
            <a:r>
              <a:rPr lang="en-US" dirty="0"/>
              <a:t>Effort should not be calculated by backing into a payroll amount.</a:t>
            </a:r>
          </a:p>
          <a:p>
            <a:endParaRPr lang="en-US" dirty="0"/>
          </a:p>
          <a:p>
            <a:endParaRPr lang="en-US" dirty="0"/>
          </a:p>
          <a:p>
            <a:pPr>
              <a:buFont typeface="Wingdings 2" panose="05020102010507070707" pitchFamily="18" charset="2"/>
              <a:buChar char=""/>
            </a:pPr>
            <a:endParaRPr lang="en-US" dirty="0"/>
          </a:p>
        </p:txBody>
      </p:sp>
      <p:graphicFrame>
        <p:nvGraphicFramePr>
          <p:cNvPr id="5" name="Diagram 4">
            <a:extLst>
              <a:ext uri="{FF2B5EF4-FFF2-40B4-BE49-F238E27FC236}">
                <a16:creationId xmlns:a16="http://schemas.microsoft.com/office/drawing/2014/main" id="{041FA989-6CCC-478B-867B-DC8EB1558F81}"/>
              </a:ext>
            </a:extLst>
          </p:cNvPr>
          <p:cNvGraphicFramePr/>
          <p:nvPr>
            <p:extLst>
              <p:ext uri="{D42A27DB-BD31-4B8C-83A1-F6EECF244321}">
                <p14:modId xmlns:p14="http://schemas.microsoft.com/office/powerpoint/2010/main" val="858311614"/>
              </p:ext>
            </p:extLst>
          </p:nvPr>
        </p:nvGraphicFramePr>
        <p:xfrm>
          <a:off x="623495" y="2263313"/>
          <a:ext cx="5098040" cy="40456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748422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63286-AA58-FF55-1E2C-8E30E63AFF01}"/>
              </a:ext>
            </a:extLst>
          </p:cNvPr>
          <p:cNvSpPr>
            <a:spLocks noGrp="1"/>
          </p:cNvSpPr>
          <p:nvPr>
            <p:ph type="title"/>
          </p:nvPr>
        </p:nvSpPr>
        <p:spPr/>
        <p:txBody>
          <a:bodyPr/>
          <a:lstStyle/>
          <a:p>
            <a:r>
              <a:rPr lang="en-US" dirty="0"/>
              <a:t>Positions and Effort </a:t>
            </a:r>
          </a:p>
        </p:txBody>
      </p:sp>
      <p:sp>
        <p:nvSpPr>
          <p:cNvPr id="3" name="Content Placeholder 2">
            <a:extLst>
              <a:ext uri="{FF2B5EF4-FFF2-40B4-BE49-F238E27FC236}">
                <a16:creationId xmlns:a16="http://schemas.microsoft.com/office/drawing/2014/main" id="{69158919-50C8-7E86-83B5-F10F2A25BE28}"/>
              </a:ext>
            </a:extLst>
          </p:cNvPr>
          <p:cNvSpPr>
            <a:spLocks noGrp="1"/>
          </p:cNvSpPr>
          <p:nvPr>
            <p:ph sz="half" idx="1"/>
          </p:nvPr>
        </p:nvSpPr>
        <p:spPr/>
        <p:txBody>
          <a:bodyPr/>
          <a:lstStyle/>
          <a:p>
            <a:pPr marL="0" indent="0">
              <a:buNone/>
            </a:pPr>
            <a:r>
              <a:rPr lang="en-US" u="sng" dirty="0"/>
              <a:t>Positions normally included in effort reporting</a:t>
            </a:r>
          </a:p>
          <a:p>
            <a:r>
              <a:rPr lang="en-US" dirty="0"/>
              <a:t>Faculty </a:t>
            </a:r>
          </a:p>
          <a:p>
            <a:r>
              <a:rPr lang="en-US" dirty="0"/>
              <a:t>Professional staff </a:t>
            </a:r>
          </a:p>
          <a:p>
            <a:pPr lvl="1"/>
            <a:r>
              <a:rPr lang="en-US" dirty="0"/>
              <a:t>Grant project managers/Research Scientists/Post-Docs</a:t>
            </a:r>
          </a:p>
          <a:p>
            <a:r>
              <a:rPr lang="en-US" dirty="0"/>
              <a:t>Graduate Research Assistants</a:t>
            </a:r>
          </a:p>
          <a:p>
            <a:r>
              <a:rPr lang="en-US" dirty="0"/>
              <a:t>Some hourly student and non-student roles</a:t>
            </a:r>
          </a:p>
        </p:txBody>
      </p:sp>
      <p:sp>
        <p:nvSpPr>
          <p:cNvPr id="4" name="Content Placeholder 3">
            <a:extLst>
              <a:ext uri="{FF2B5EF4-FFF2-40B4-BE49-F238E27FC236}">
                <a16:creationId xmlns:a16="http://schemas.microsoft.com/office/drawing/2014/main" id="{EC53D7E7-217D-2F3A-8129-DE4D1708B7DE}"/>
              </a:ext>
            </a:extLst>
          </p:cNvPr>
          <p:cNvSpPr>
            <a:spLocks noGrp="1"/>
          </p:cNvSpPr>
          <p:nvPr>
            <p:ph sz="half" idx="2"/>
          </p:nvPr>
        </p:nvSpPr>
        <p:spPr/>
        <p:txBody>
          <a:bodyPr/>
          <a:lstStyle/>
          <a:p>
            <a:pPr marL="0" indent="0">
              <a:buNone/>
            </a:pPr>
            <a:r>
              <a:rPr lang="en-US" u="sng" dirty="0"/>
              <a:t>Positions not included </a:t>
            </a:r>
          </a:p>
          <a:p>
            <a:r>
              <a:rPr lang="en-US" dirty="0"/>
              <a:t>College Work Study Employees</a:t>
            </a:r>
          </a:p>
          <a:p>
            <a:r>
              <a:rPr lang="en-US" dirty="0"/>
              <a:t>Volunteers</a:t>
            </a:r>
          </a:p>
          <a:p>
            <a:r>
              <a:rPr lang="en-US" dirty="0"/>
              <a:t>Grad Students and Post-Doctoral students supported solely by a fellowship (tuition or stipend payment) Not payroll</a:t>
            </a:r>
          </a:p>
          <a:p>
            <a:endParaRPr lang="en-US" dirty="0"/>
          </a:p>
        </p:txBody>
      </p:sp>
    </p:spTree>
    <p:extLst>
      <p:ext uri="{BB962C8B-B14F-4D97-AF65-F5344CB8AC3E}">
        <p14:creationId xmlns:p14="http://schemas.microsoft.com/office/powerpoint/2010/main" val="2637488023"/>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DividendVTI">
  <a:themeElements>
    <a:clrScheme name="Custom 1">
      <a:dk1>
        <a:sysClr val="windowText" lastClr="000000"/>
      </a:dk1>
      <a:lt1>
        <a:sysClr val="window" lastClr="FFFFFF"/>
      </a:lt1>
      <a:dk2>
        <a:srgbClr val="3D3D3D"/>
      </a:dk2>
      <a:lt2>
        <a:srgbClr val="EBEBEB"/>
      </a:lt2>
      <a:accent1>
        <a:srgbClr val="00853E"/>
      </a:accent1>
      <a:accent2>
        <a:srgbClr val="00A950"/>
      </a:accent2>
      <a:accent3>
        <a:srgbClr val="EDF3E4"/>
      </a:accent3>
      <a:accent4>
        <a:srgbClr val="969FA7"/>
      </a:accent4>
      <a:accent5>
        <a:srgbClr val="A9C37C"/>
      </a:accent5>
      <a:accent6>
        <a:srgbClr val="5A8071"/>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9D1F84C-D1FD-4B1B-9CFD-8E0D96AC4DF2}">
  <ds:schemaRefs>
    <ds:schemaRef ds:uri="http://schemas.microsoft.com/sharepoint/v3/contenttype/forms"/>
  </ds:schemaRefs>
</ds:datastoreItem>
</file>

<file path=customXml/itemProps2.xml><?xml version="1.0" encoding="utf-8"?>
<ds:datastoreItem xmlns:ds="http://schemas.openxmlformats.org/officeDocument/2006/customXml" ds:itemID="{5A00B2AC-C335-4100-B8B3-2D9F49A7290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3.xml><?xml version="1.0" encoding="utf-8"?>
<ds:datastoreItem xmlns:ds="http://schemas.openxmlformats.org/officeDocument/2006/customXml" ds:itemID="{0037C456-A6DA-4DEE-A3FB-4EC3058FD0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7f4b8a2-ad4f-41b5-9a91-284d2cc38f56}" enabled="1" method="Standard" siteId="{70de1992-07c6-480f-a318-a1afcba03983}" contentBits="0" removed="0"/>
</clbl:labelList>
</file>

<file path=docProps/app.xml><?xml version="1.0" encoding="utf-8"?>
<Properties xmlns="http://schemas.openxmlformats.org/officeDocument/2006/extended-properties" xmlns:vt="http://schemas.openxmlformats.org/officeDocument/2006/docPropsVTypes">
  <Template>{D29F4449-FC5B-4213-B613-7D9D3CA95F3F}tf45205285_win32</Template>
  <TotalTime>30176</TotalTime>
  <Words>2158</Words>
  <Application>Microsoft Office PowerPoint</Application>
  <PresentationFormat>Widescreen</PresentationFormat>
  <Paragraphs>185</Paragraphs>
  <Slides>23</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ADLaM Display</vt:lpstr>
      <vt:lpstr>Arial</vt:lpstr>
      <vt:lpstr>Calibri</vt:lpstr>
      <vt:lpstr>Gill Sans MT</vt:lpstr>
      <vt:lpstr>Wingdings 2</vt:lpstr>
      <vt:lpstr>DividendVTI</vt:lpstr>
      <vt:lpstr>Effort Reporting</vt:lpstr>
      <vt:lpstr>Agenda </vt:lpstr>
      <vt:lpstr>What is Effort</vt:lpstr>
      <vt:lpstr>What is Effort Reporting?</vt:lpstr>
      <vt:lpstr>Why Do we report effort? </vt:lpstr>
      <vt:lpstr>Notes about Effort Reporting</vt:lpstr>
      <vt:lpstr>Effort Reporting and Payroll</vt:lpstr>
      <vt:lpstr>What Effort is not</vt:lpstr>
      <vt:lpstr>Positions and Effort </vt:lpstr>
      <vt:lpstr>How is Effort captured for Reporting</vt:lpstr>
      <vt:lpstr>What is excluded from Effort</vt:lpstr>
      <vt:lpstr>Other Thoughts about Effort</vt:lpstr>
      <vt:lpstr>The effort Certification System</vt:lpstr>
      <vt:lpstr>UNT Effort certification Schedule </vt:lpstr>
      <vt:lpstr>Pre-Reviewer </vt:lpstr>
      <vt:lpstr>Certifier </vt:lpstr>
      <vt:lpstr>How the system Works </vt:lpstr>
      <vt:lpstr>ECC project account summary (system View)</vt:lpstr>
      <vt:lpstr>ECC project Statement Pre-Review page (system View)</vt:lpstr>
      <vt:lpstr>Important Considerations </vt:lpstr>
      <vt:lpstr> </vt:lpstr>
      <vt:lpstr>Policy Updates and Audit Info</vt:lpstr>
      <vt:lpstr>Thank you</vt:lpstr>
    </vt:vector>
  </TitlesOfParts>
  <Company>University of North Texas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Scott, Jessica</dc:creator>
  <cp:lastModifiedBy>Scott, Jessica</cp:lastModifiedBy>
  <cp:revision>14</cp:revision>
  <dcterms:created xsi:type="dcterms:W3CDTF">2025-01-16T21:48:31Z</dcterms:created>
  <dcterms:modified xsi:type="dcterms:W3CDTF">2025-09-17T16:25:59Z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